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7" r:id="rId2"/>
    <p:sldId id="266" r:id="rId3"/>
    <p:sldId id="277" r:id="rId4"/>
    <p:sldId id="278" r:id="rId5"/>
    <p:sldId id="305" r:id="rId6"/>
    <p:sldId id="304" r:id="rId7"/>
    <p:sldId id="318" r:id="rId8"/>
    <p:sldId id="307" r:id="rId9"/>
    <p:sldId id="319" r:id="rId10"/>
    <p:sldId id="320" r:id="rId11"/>
    <p:sldId id="308" r:id="rId12"/>
    <p:sldId id="321" r:id="rId13"/>
    <p:sldId id="281" r:id="rId14"/>
    <p:sldId id="280" r:id="rId15"/>
    <p:sldId id="282" r:id="rId16"/>
    <p:sldId id="283" r:id="rId17"/>
    <p:sldId id="284" r:id="rId18"/>
    <p:sldId id="310" r:id="rId19"/>
    <p:sldId id="311" r:id="rId20"/>
    <p:sldId id="312" r:id="rId21"/>
    <p:sldId id="316" r:id="rId22"/>
    <p:sldId id="317" r:id="rId23"/>
    <p:sldId id="288" r:id="rId24"/>
    <p:sldId id="322" r:id="rId25"/>
    <p:sldId id="323" r:id="rId26"/>
    <p:sldId id="324" r:id="rId27"/>
    <p:sldId id="289" r:id="rId28"/>
    <p:sldId id="290" r:id="rId29"/>
    <p:sldId id="325" r:id="rId30"/>
    <p:sldId id="291" r:id="rId31"/>
    <p:sldId id="292" r:id="rId32"/>
    <p:sldId id="293" r:id="rId33"/>
    <p:sldId id="294" r:id="rId34"/>
    <p:sldId id="295" r:id="rId35"/>
    <p:sldId id="297" r:id="rId36"/>
    <p:sldId id="298" r:id="rId37"/>
    <p:sldId id="299" r:id="rId38"/>
    <p:sldId id="300" r:id="rId39"/>
    <p:sldId id="301" r:id="rId40"/>
  </p:sldIdLst>
  <p:sldSz cx="9144000" cy="6858000" type="screen4x3"/>
  <p:notesSz cx="7099300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29">
          <p15:clr>
            <a:srgbClr val="A4A3A4"/>
          </p15:clr>
        </p15:guide>
        <p15:guide id="2" orient="horz" pos="255">
          <p15:clr>
            <a:srgbClr val="A4A3A4"/>
          </p15:clr>
        </p15:guide>
        <p15:guide id="3" orient="horz" pos="958">
          <p15:clr>
            <a:srgbClr val="A4A3A4"/>
          </p15:clr>
        </p15:guide>
        <p15:guide id="4" orient="horz" pos="4065">
          <p15:clr>
            <a:srgbClr val="A4A3A4"/>
          </p15:clr>
        </p15:guide>
        <p15:guide id="5" orient="horz" pos="4110">
          <p15:clr>
            <a:srgbClr val="A4A3A4"/>
          </p15:clr>
        </p15:guide>
        <p15:guide id="6" orient="horz" pos="142">
          <p15:clr>
            <a:srgbClr val="A4A3A4"/>
          </p15:clr>
        </p15:guide>
        <p15:guide id="7" orient="horz" pos="4178">
          <p15:clr>
            <a:srgbClr val="A4A3A4"/>
          </p15:clr>
        </p15:guide>
        <p15:guide id="8" pos="272">
          <p15:clr>
            <a:srgbClr val="A4A3A4"/>
          </p15:clr>
        </p15:guide>
        <p15:guide id="9" pos="5488">
          <p15:clr>
            <a:srgbClr val="A4A3A4"/>
          </p15:clr>
        </p15:guide>
        <p15:guide id="10" pos="2880">
          <p15:clr>
            <a:srgbClr val="A4A3A4"/>
          </p15:clr>
        </p15:guide>
        <p15:guide id="11" pos="2835">
          <p15:clr>
            <a:srgbClr val="A4A3A4"/>
          </p15:clr>
        </p15:guide>
        <p15:guide id="12" pos="2925">
          <p15:clr>
            <a:srgbClr val="A4A3A4"/>
          </p15:clr>
        </p15:guide>
        <p15:guide id="13" pos="3288">
          <p15:clr>
            <a:srgbClr val="A4A3A4"/>
          </p15:clr>
        </p15:guide>
        <p15:guide id="14" pos="3379">
          <p15:clr>
            <a:srgbClr val="A4A3A4"/>
          </p15:clr>
        </p15:guide>
        <p15:guide id="15" pos="3719">
          <p15:clr>
            <a:srgbClr val="A4A3A4"/>
          </p15:clr>
        </p15:guide>
        <p15:guide id="16" pos="3810">
          <p15:clr>
            <a:srgbClr val="A4A3A4"/>
          </p15:clr>
        </p15:guide>
        <p15:guide id="17" pos="4173">
          <p15:clr>
            <a:srgbClr val="A4A3A4"/>
          </p15:clr>
        </p15:guide>
        <p15:guide id="18" pos="4263">
          <p15:clr>
            <a:srgbClr val="A4A3A4"/>
          </p15:clr>
        </p15:guide>
        <p15:guide id="19" pos="4604">
          <p15:clr>
            <a:srgbClr val="A4A3A4"/>
          </p15:clr>
        </p15:guide>
        <p15:guide id="20" pos="4694">
          <p15:clr>
            <a:srgbClr val="A4A3A4"/>
          </p15:clr>
        </p15:guide>
        <p15:guide id="21" pos="5057">
          <p15:clr>
            <a:srgbClr val="A4A3A4"/>
          </p15:clr>
        </p15:guide>
        <p15:guide id="22" pos="5148">
          <p15:clr>
            <a:srgbClr val="A4A3A4"/>
          </p15:clr>
        </p15:guide>
        <p15:guide id="23" pos="2472">
          <p15:clr>
            <a:srgbClr val="A4A3A4"/>
          </p15:clr>
        </p15:guide>
        <p15:guide id="24" pos="2381">
          <p15:clr>
            <a:srgbClr val="A4A3A4"/>
          </p15:clr>
        </p15:guide>
        <p15:guide id="25" pos="2041">
          <p15:clr>
            <a:srgbClr val="A4A3A4"/>
          </p15:clr>
        </p15:guide>
        <p15:guide id="26" pos="1950">
          <p15:clr>
            <a:srgbClr val="A4A3A4"/>
          </p15:clr>
        </p15:guide>
        <p15:guide id="27" pos="1587">
          <p15:clr>
            <a:srgbClr val="A4A3A4"/>
          </p15:clr>
        </p15:guide>
        <p15:guide id="28" pos="1497">
          <p15:clr>
            <a:srgbClr val="A4A3A4"/>
          </p15:clr>
        </p15:guide>
        <p15:guide id="29" pos="1156">
          <p15:clr>
            <a:srgbClr val="A4A3A4"/>
          </p15:clr>
        </p15:guide>
        <p15:guide id="30" pos="1066">
          <p15:clr>
            <a:srgbClr val="A4A3A4"/>
          </p15:clr>
        </p15:guide>
        <p15:guide id="31" pos="703">
          <p15:clr>
            <a:srgbClr val="A4A3A4"/>
          </p15:clr>
        </p15:guide>
        <p15:guide id="32" pos="612">
          <p15:clr>
            <a:srgbClr val="A4A3A4"/>
          </p15:clr>
        </p15:guide>
        <p15:guide id="33" pos="136">
          <p15:clr>
            <a:srgbClr val="A4A3A4"/>
          </p15:clr>
        </p15:guide>
        <p15:guide id="34" pos="562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000"/>
    <a:srgbClr val="00FA00"/>
    <a:srgbClr val="FFFFFF"/>
    <a:srgbClr val="000000"/>
    <a:srgbClr val="006E6E"/>
    <a:srgbClr val="BEC3C8"/>
    <a:srgbClr val="EB829B"/>
    <a:srgbClr val="D20537"/>
    <a:srgbClr val="8C9196"/>
    <a:srgbClr val="2D37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70"/>
    <p:restoredTop sz="78271"/>
  </p:normalViewPr>
  <p:slideViewPr>
    <p:cSldViewPr showGuides="1">
      <p:cViewPr varScale="1">
        <p:scale>
          <a:sx n="118" d="100"/>
          <a:sy n="118" d="100"/>
        </p:scale>
        <p:origin x="3568" y="208"/>
      </p:cViewPr>
      <p:guideLst>
        <p:guide orient="horz" pos="3929"/>
        <p:guide orient="horz" pos="255"/>
        <p:guide orient="horz" pos="958"/>
        <p:guide orient="horz" pos="4065"/>
        <p:guide orient="horz" pos="4110"/>
        <p:guide orient="horz" pos="142"/>
        <p:guide orient="horz" pos="4178"/>
        <p:guide pos="272"/>
        <p:guide pos="5488"/>
        <p:guide pos="2880"/>
        <p:guide pos="2835"/>
        <p:guide pos="2925"/>
        <p:guide pos="3288"/>
        <p:guide pos="3379"/>
        <p:guide pos="3719"/>
        <p:guide pos="3810"/>
        <p:guide pos="4173"/>
        <p:guide pos="4263"/>
        <p:guide pos="4604"/>
        <p:guide pos="4694"/>
        <p:guide pos="5057"/>
        <p:guide pos="5148"/>
        <p:guide pos="2472"/>
        <p:guide pos="2381"/>
        <p:guide pos="2041"/>
        <p:guide pos="1950"/>
        <p:guide pos="1587"/>
        <p:guide pos="1497"/>
        <p:guide pos="1156"/>
        <p:guide pos="1066"/>
        <p:guide pos="703"/>
        <p:guide pos="612"/>
        <p:guide pos="136"/>
        <p:guide pos="56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17231D29-11A7-4141-9603-3DA1B152ECA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89B6A9A-82AA-A24A-90E8-AEEC8F3AA5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1139" y="1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543A7C-890C-0D48-9086-63AE14A7DA25}" type="datetimeFigureOut">
              <a:rPr lang="de-DE" smtClean="0"/>
              <a:t>19.12.18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F165AC7-110D-CD40-946B-7AB15F493F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721851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4759B99-66A6-8541-B239-FDF5DB8330A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1139" y="9721851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E5816F-DC52-2644-B1CB-B74C85E8634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92469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5" y="1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484FEB8E-57CB-43C0-BEF7-4F4116A5252C}" type="datetimeFigureOut">
              <a:rPr lang="de-CH" smtClean="0"/>
              <a:t>19.12.18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5" y="9721107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DA53D58F-CC03-47C4-AC79-D3C984A6151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6783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53D58F-CC03-47C4-AC79-D3C984A61519}" type="slidenum">
              <a:rPr lang="de-CH" smtClean="0"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910800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vgl. Broschüre S. 6/7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53D58F-CC03-47C4-AC79-D3C984A61519}" type="slidenum">
              <a:rPr lang="de-CH" smtClean="0"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688346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Beispiel eines Futures Wheels zur Annahme, dass ein stark ausgebauter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öffentlicher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Verkehr zur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Verfügung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steht. </a:t>
            </a:r>
            <a:endParaRPr lang="de-CH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53D58F-CC03-47C4-AC79-D3C984A61519}" type="slidenum">
              <a:rPr lang="de-CH" smtClean="0"/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042831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vgl. Broschüre S. 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Bild: 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Gleichzeitige Erstellung von Futures Wheels in mehreren Gruppen</a:t>
            </a: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53D58F-CC03-47C4-AC79-D3C984A61519}" type="slidenum">
              <a:rPr lang="de-CH" smtClean="0"/>
              <a:t>13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701686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vgl. Broschüre S. 9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53D58F-CC03-47C4-AC79-D3C984A61519}" type="slidenum">
              <a:rPr lang="de-CH" smtClean="0"/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689038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vgl. Broschüre S. 9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53D58F-CC03-47C4-AC79-D3C984A61519}" type="slidenum">
              <a:rPr lang="de-CH" smtClean="0"/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759763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vgl. Broschüre S. 9/10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53D58F-CC03-47C4-AC79-D3C984A61519}" type="slidenum">
              <a:rPr lang="de-CH" smtClean="0"/>
              <a:t>16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796388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vgl. Broschüre S. 10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53D58F-CC03-47C4-AC79-D3C984A61519}" type="slidenum">
              <a:rPr lang="de-CH" smtClean="0"/>
              <a:t>17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46182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vgl. Broschüre S. 11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53D58F-CC03-47C4-AC79-D3C984A61519}" type="slidenum">
              <a:rPr lang="de-CH" smtClean="0"/>
              <a:t>18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986445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vgl. Broschüre S. 11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53D58F-CC03-47C4-AC79-D3C984A61519}" type="slidenum">
              <a:rPr lang="de-CH" smtClean="0"/>
              <a:t>19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265155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vgl. Broschüre S. 11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53D58F-CC03-47C4-AC79-D3C984A61519}" type="slidenum">
              <a:rPr lang="de-CH" smtClean="0"/>
              <a:t>20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2619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vgl. Broschüre S. 4/5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53D58F-CC03-47C4-AC79-D3C984A61519}" type="slidenum">
              <a:rPr lang="de-CH" smtClean="0"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764247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vgl. Broschüre S. 11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53D58F-CC03-47C4-AC79-D3C984A61519}" type="slidenum">
              <a:rPr lang="de-CH" smtClean="0"/>
              <a:t>21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914806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vgl. Broschüre S. 11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53D58F-CC03-47C4-AC79-D3C984A61519}" type="slidenum">
              <a:rPr lang="de-CH" smtClean="0"/>
              <a:t>22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420950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vgl. Broschüre S. 11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53D58F-CC03-47C4-AC79-D3C984A61519}" type="slidenum">
              <a:rPr lang="de-CH" smtClean="0"/>
              <a:t>23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451778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vgl. Broschüre S. 10</a:t>
            </a:r>
          </a:p>
          <a:p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Bild: 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Futures Wheel an einer Pinnwand. Unterscheidung der Auswirkungen verschiedener Ordnungen mittels unterschiedlicher Schrift- und Kreisfarben </a:t>
            </a:r>
            <a:endParaRPr lang="de-CH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53D58F-CC03-47C4-AC79-D3C984A61519}" type="slidenum">
              <a:rPr lang="de-CH" smtClean="0"/>
              <a:t>24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004854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vgl. Broschüre S. 10</a:t>
            </a:r>
          </a:p>
          <a:p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Bild: 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Futures Wheel an einer Pinnwand. Unterscheidung der Auswirkungen verschiedener Ordnungen mittels unterschiedlich farbiger Post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53D58F-CC03-47C4-AC79-D3C984A61519}" type="slidenum">
              <a:rPr lang="de-CH" smtClean="0"/>
              <a:t>25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152448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vgl. Broschüre S. 10</a:t>
            </a:r>
          </a:p>
          <a:p>
            <a:endParaRPr lang="de-DE" dirty="0"/>
          </a:p>
          <a:p>
            <a:r>
              <a:rPr lang="de-DE" dirty="0"/>
              <a:t>Bild: 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Futures Wheel auf rundem Tisch. Unterscheidung der Auswirkungen verschiedener Ordnungen mittels unterschiedlicher Kartenfarben </a:t>
            </a:r>
            <a:endParaRPr lang="de-CH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53D58F-CC03-47C4-AC79-D3C984A61519}" type="slidenum">
              <a:rPr lang="de-CH" smtClean="0"/>
              <a:t>26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560709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vgl. Broschüre S. 11 und 14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53D58F-CC03-47C4-AC79-D3C984A61519}" type="slidenum">
              <a:rPr lang="de-CH" smtClean="0"/>
              <a:t>27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6139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vgl. Broschüre S. 13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53D58F-CC03-47C4-AC79-D3C984A61519}" type="slidenum">
              <a:rPr lang="de-CH" smtClean="0"/>
              <a:t>28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518595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vgl. Broschüre S. 13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Bild: 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Moderation kommt die wichtige Rolle zu, den methodischen Ablauf zu strukturieren und dabei den thematischen Fokus zu halten, gleichzeitig aber dem Fluss des Denkens der Teilnehmenden Raum zu lassen </a:t>
            </a: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53D58F-CC03-47C4-AC79-D3C984A61519}" type="slidenum">
              <a:rPr lang="de-CH" smtClean="0"/>
              <a:t>29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433305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vgl. Broschüre S. 16/17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53D58F-CC03-47C4-AC79-D3C984A61519}" type="slidenum">
              <a:rPr lang="de-CH" smtClean="0"/>
              <a:t>30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73825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vgl. Broschüre S. 4/5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53D58F-CC03-47C4-AC79-D3C984A61519}" type="slidenum">
              <a:rPr lang="de-CH" smtClean="0"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446248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vgl. Broschüre S. 16/17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53D58F-CC03-47C4-AC79-D3C984A61519}" type="slidenum">
              <a:rPr lang="de-CH" smtClean="0"/>
              <a:t>31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678938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vgl. Broschüre S. 16/17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53D58F-CC03-47C4-AC79-D3C984A61519}" type="slidenum">
              <a:rPr lang="de-CH" smtClean="0"/>
              <a:t>32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234174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vgl. Broschüre S. 16/17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53D58F-CC03-47C4-AC79-D3C984A61519}" type="slidenum">
              <a:rPr lang="de-CH" smtClean="0"/>
              <a:t>33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724615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vgl. Broschüre S. 16/17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53D58F-CC03-47C4-AC79-D3C984A61519}" type="slidenum">
              <a:rPr lang="de-CH" smtClean="0"/>
              <a:t>34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762721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vgl. Broschüre S. 18</a:t>
            </a:r>
          </a:p>
          <a:p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Bild: 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Futures Wheel mit vordefinierten Bereichen (eigene Grafik in Anlehnung an Glenn 2009b). </a:t>
            </a:r>
            <a:endParaRPr lang="de-CH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53D58F-CC03-47C4-AC79-D3C984A61519}" type="slidenum">
              <a:rPr lang="de-CH" smtClean="0"/>
              <a:t>35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664951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vgl. Broschüre S. 18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53D58F-CC03-47C4-AC79-D3C984A61519}" type="slidenum">
              <a:rPr lang="de-CH" smtClean="0"/>
              <a:t>36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092047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vgl. Broschüre S. 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Bild: 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Futures Wheel mit drei Ebenen: Vergangenheit, Gegenwart und Zukunft (eigene Grafik in Anlehnung an Glenn 2009b). </a:t>
            </a: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53D58F-CC03-47C4-AC79-D3C984A61519}" type="slidenum">
              <a:rPr lang="de-CH" smtClean="0"/>
              <a:t>37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36742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vgl. Broschüre S. 6/7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Etappe 1: Das Szenario (Situation, Ereignis, Entwicklung), dessen Auswirkungen erkundet werden sollen, wird in die Mitte eines Papiers geschrieben. </a:t>
            </a:r>
            <a:endParaRPr lang="de-CH" dirty="0">
              <a:effectLst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53D58F-CC03-47C4-AC79-D3C984A61519}" type="slidenum">
              <a:rPr lang="de-CH" smtClean="0"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905273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vgl. Broschüre S. 6/7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Etappe 2: Die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möglichen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unmittelbaren Auswirkungen (A1) des Szenarios werden eine nach der anderen benannt. Jede Auswirkung wird in einen Kreis geschrieben und diese Kreise werden um das Szenario angeordnet. Eine Ursache-Wirkungs-Linie verbindet jede Auswirkung mit dem Szenario. Das sind die Folgen erster Ordnung. </a:t>
            </a:r>
            <a:endParaRPr lang="de-CH" dirty="0">
              <a:effectLst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53D58F-CC03-47C4-AC79-D3C984A61519}" type="slidenum">
              <a:rPr lang="de-CH" smtClean="0"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224661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vgl. Broschüre S. 6/7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Etappe 2: Die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möglichen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unmittelbaren Auswirkungen (A1) des Szenarios werden eine nach der anderen benannt. Jede Auswirkung wird in einen Kreis geschrieben und diese Kreise werden um das Szenario angeordnet. Eine Ursache-Wirkungs-Linie verbindet jede Auswirkung mit dem Szenario. Das sind die Folgen erster Ordnung. </a:t>
            </a:r>
            <a:endParaRPr lang="de-CH" dirty="0">
              <a:effectLst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53D58F-CC03-47C4-AC79-D3C984A61519}" type="slidenum">
              <a:rPr lang="de-CH" smtClean="0"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80991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vgl. Broschüre S. 6/7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Etappe 3: Die möglichen Auswirkungen zweiter Ordnung (A2) werden benannt, d.h. solche, die sich aus den Auswirkungen erster Ordnung ergeben. Diese mittelbaren Folgen werden den unmittelbaren Auswirkungen mit Ursache-Wirkungs-Linien zugeordnet. Dies wird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für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die Auswirkungen dritter Ordnung (A3) und ggf. weiterer Ordnungen wiederholt. </a:t>
            </a:r>
            <a:endParaRPr lang="de-CH" dirty="0">
              <a:effectLst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53D58F-CC03-47C4-AC79-D3C984A61519}" type="slidenum">
              <a:rPr lang="de-CH" smtClean="0"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145595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vgl. Broschüre S. 6/7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Etappe 3: Die möglichen Auswirkungen zweiter Ordnung (A2) werden benannt, d.h. solche, die sich aus den Auswirkungen erster Ordnung ergeben. Diese mittelbaren Folgen werden den unmittelbaren Auswirkungen mit Ursache-Wirkungs-Linien zugeordnet. Dies wird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für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die Auswirkungen dritter Ordnung (A3) und ggf. weiterer Ordnungen wiederholt. </a:t>
            </a:r>
            <a:endParaRPr lang="de-CH" dirty="0">
              <a:effectLst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53D58F-CC03-47C4-AC79-D3C984A61519}" type="slidenum">
              <a:rPr lang="de-CH" smtClean="0"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697360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vgl. Broschüre S. 6/7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Etappe 3: Die möglichen Auswirkungen zweiter Ordnung (A2) werden benannt, d.h. solche, die sich aus den Auswirkungen erster Ordnung ergeben. Diese mittelbaren Folgen werden den unmittelbaren Auswirkungen mit Ursache-Wirkungs-Linien zugeordnet. Dies wird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für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die Auswirkungen dritter Ordnung (A3) und ggf. weiterer Ordnungen wiederholt. </a:t>
            </a:r>
            <a:endParaRPr lang="de-CH" dirty="0">
              <a:effectLst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53D58F-CC03-47C4-AC79-D3C984A61519}" type="slidenum">
              <a:rPr lang="de-CH" smtClean="0"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74279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>
          <a:xfrm>
            <a:off x="0" y="225423"/>
            <a:ext cx="8928100" cy="489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CH" dirty="0" err="1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71550" y="1376363"/>
            <a:ext cx="7772400" cy="1044526"/>
          </a:xfrm>
        </p:spPr>
        <p:txBody>
          <a:bodyPr/>
          <a:lstStyle>
            <a:lvl1pPr>
              <a:lnSpc>
                <a:spcPts val="4000"/>
              </a:lnSpc>
              <a:defRPr sz="3600"/>
            </a:lvl1pPr>
          </a:lstStyle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971550" y="2564904"/>
            <a:ext cx="6800850" cy="324036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 dirty="0"/>
              <a:t>Autor, DD.MM.YY</a:t>
            </a: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51" y="382946"/>
            <a:ext cx="1628546" cy="56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675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31800" y="6524626"/>
            <a:ext cx="2556024" cy="333374"/>
          </a:xfrm>
        </p:spPr>
        <p:txBody>
          <a:bodyPr/>
          <a:lstStyle/>
          <a:p>
            <a:r>
              <a:rPr lang="de-CH"/>
              <a:t>© 2018 Universität Basel, MGU, FG Id/Td</a:t>
            </a:r>
            <a:endParaRPr lang="de-CH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1826-9277-4232-A2B5-17D05DFC7392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81834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>
          <a:xfrm>
            <a:off x="0" y="225425"/>
            <a:ext cx="8928100" cy="2771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CH" dirty="0" err="1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71550" y="1376363"/>
            <a:ext cx="7772400" cy="1044526"/>
          </a:xfrm>
        </p:spPr>
        <p:txBody>
          <a:bodyPr/>
          <a:lstStyle>
            <a:lvl1pPr>
              <a:lnSpc>
                <a:spcPts val="4000"/>
              </a:lnSpc>
              <a:defRPr sz="3600"/>
            </a:lvl1pPr>
          </a:lstStyle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12" name="Bildplatzhalter 11"/>
          <p:cNvSpPr>
            <a:spLocks noGrp="1"/>
          </p:cNvSpPr>
          <p:nvPr>
            <p:ph type="pic" sz="quarter" idx="10"/>
          </p:nvPr>
        </p:nvSpPr>
        <p:spPr>
          <a:xfrm>
            <a:off x="215900" y="2997200"/>
            <a:ext cx="8712200" cy="3635375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32409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ts val="2200"/>
              </a:lnSpc>
              <a:defRPr/>
            </a:lvl1pPr>
            <a:lvl2pPr>
              <a:lnSpc>
                <a:spcPts val="2200"/>
              </a:lnSpc>
              <a:defRPr/>
            </a:lvl2pPr>
            <a:lvl3pPr>
              <a:lnSpc>
                <a:spcPts val="2200"/>
              </a:lnSpc>
              <a:defRPr/>
            </a:lvl3pPr>
            <a:lvl4pPr>
              <a:lnSpc>
                <a:spcPts val="2200"/>
              </a:lnSpc>
              <a:defRPr/>
            </a:lvl4pPr>
            <a:lvl5pPr>
              <a:lnSpc>
                <a:spcPts val="2200"/>
              </a:lnSpc>
              <a:defRPr/>
            </a:lvl5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de-CH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31800" y="6524626"/>
            <a:ext cx="2484016" cy="180718"/>
          </a:xfrm>
        </p:spPr>
        <p:txBody>
          <a:bodyPr/>
          <a:lstStyle/>
          <a:p>
            <a:r>
              <a:rPr lang="de-CH"/>
              <a:t>© 2018 Universität Basel, MGU, FG Id/Td</a:t>
            </a:r>
            <a:endParaRPr lang="de-CH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1826-9277-4232-A2B5-17D05DFC7392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131685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Le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31800" y="6524626"/>
            <a:ext cx="2484016" cy="333374"/>
          </a:xfrm>
        </p:spPr>
        <p:txBody>
          <a:bodyPr/>
          <a:lstStyle/>
          <a:p>
            <a:r>
              <a:rPr lang="de-CH"/>
              <a:t>© 2018 Universität Basel, MGU, FG Id/Td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1826-9277-4232-A2B5-17D05DFC7392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431800" y="1520824"/>
            <a:ext cx="6192838" cy="3960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6767513" y="1520825"/>
            <a:ext cx="1944687" cy="47164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1534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31800" y="6524626"/>
            <a:ext cx="2484016" cy="180718"/>
          </a:xfrm>
        </p:spPr>
        <p:txBody>
          <a:bodyPr/>
          <a:lstStyle/>
          <a:p>
            <a:r>
              <a:rPr lang="de-CH"/>
              <a:t>© 2018 Universität Basel, MGU, FG Id/Td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1826-9277-4232-A2B5-17D05DFC7392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431799" y="1520824"/>
            <a:ext cx="4068763" cy="259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8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643437" y="1520825"/>
            <a:ext cx="4068763" cy="259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5"/>
          </p:nvPr>
        </p:nvSpPr>
        <p:spPr>
          <a:xfrm>
            <a:off x="431800" y="4221088"/>
            <a:ext cx="4068763" cy="183618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de-CH" dirty="0"/>
          </a:p>
        </p:txBody>
      </p:sp>
      <p:sp>
        <p:nvSpPr>
          <p:cNvPr id="10" name="Textplatzhalter 8"/>
          <p:cNvSpPr>
            <a:spLocks noGrp="1"/>
          </p:cNvSpPr>
          <p:nvPr>
            <p:ph type="body" sz="quarter" idx="16"/>
          </p:nvPr>
        </p:nvSpPr>
        <p:spPr>
          <a:xfrm>
            <a:off x="4643437" y="4221088"/>
            <a:ext cx="4068763" cy="183618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06359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31800" y="6524626"/>
            <a:ext cx="2556024" cy="333374"/>
          </a:xfrm>
        </p:spPr>
        <p:txBody>
          <a:bodyPr/>
          <a:lstStyle/>
          <a:p>
            <a:r>
              <a:rPr lang="de-CH"/>
              <a:t>© 2018 Universität Basel, MGU, FG Id/Td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1826-9277-4232-A2B5-17D05DFC7392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431800" y="1520824"/>
            <a:ext cx="2663826" cy="3276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5"/>
          </p:nvPr>
        </p:nvSpPr>
        <p:spPr>
          <a:xfrm>
            <a:off x="431800" y="4901714"/>
            <a:ext cx="2663825" cy="115555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de-CH" dirty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6"/>
          </p:nvPr>
        </p:nvSpPr>
        <p:spPr>
          <a:xfrm>
            <a:off x="3240088" y="1520825"/>
            <a:ext cx="2663826" cy="3276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12" name="Textplatzhalter 8"/>
          <p:cNvSpPr>
            <a:spLocks noGrp="1"/>
          </p:cNvSpPr>
          <p:nvPr>
            <p:ph type="body" sz="quarter" idx="17"/>
          </p:nvPr>
        </p:nvSpPr>
        <p:spPr>
          <a:xfrm>
            <a:off x="3240088" y="4901715"/>
            <a:ext cx="2663825" cy="115555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de-CH" dirty="0"/>
          </a:p>
        </p:txBody>
      </p:sp>
      <p:sp>
        <p:nvSpPr>
          <p:cNvPr id="13" name="Bildplatzhalter 6"/>
          <p:cNvSpPr>
            <a:spLocks noGrp="1"/>
          </p:cNvSpPr>
          <p:nvPr>
            <p:ph type="pic" sz="quarter" idx="18"/>
          </p:nvPr>
        </p:nvSpPr>
        <p:spPr>
          <a:xfrm>
            <a:off x="6048374" y="1524273"/>
            <a:ext cx="2663826" cy="3276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14" name="Textplatzhalter 8"/>
          <p:cNvSpPr>
            <a:spLocks noGrp="1"/>
          </p:cNvSpPr>
          <p:nvPr>
            <p:ph type="body" sz="quarter" idx="19"/>
          </p:nvPr>
        </p:nvSpPr>
        <p:spPr>
          <a:xfrm>
            <a:off x="6048374" y="4905163"/>
            <a:ext cx="2663825" cy="115555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565054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(gros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31800" y="6524626"/>
            <a:ext cx="2628032" cy="333374"/>
          </a:xfrm>
        </p:spPr>
        <p:txBody>
          <a:bodyPr/>
          <a:lstStyle/>
          <a:p>
            <a:r>
              <a:rPr lang="de-CH"/>
              <a:t>© 2018 Universität Basel, MGU, FG Id/Td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1826-9277-4232-A2B5-17D05DFC7392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431800" y="404813"/>
            <a:ext cx="8280400" cy="511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431801" y="5625244"/>
            <a:ext cx="8280400" cy="612044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/>
              <a:t>Mastertextformat bearbeiten
Zweite Ebene
Dritte Ebene
Vierte Ebene
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01246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© 2018 Universität Basel, MGU, FG Id/Td</a:t>
            </a:r>
            <a:endParaRPr lang="de-CH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de-CH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1826-9277-4232-A2B5-17D05DFC7392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2032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(Vollfläch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05280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31800" y="404813"/>
            <a:ext cx="8280400" cy="75593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CH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32000" y="1520826"/>
            <a:ext cx="8280200" cy="47164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CH" dirty="0"/>
              <a:t>Textmasterformat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31800" y="6524626"/>
            <a:ext cx="2159000" cy="180000"/>
          </a:xfrm>
          <a:prstGeom prst="rect">
            <a:avLst/>
          </a:prstGeom>
        </p:spPr>
        <p:txBody>
          <a:bodyPr vert="horz" lIns="0" tIns="21600" rIns="0" bIns="0" rtlCol="0" anchor="t" anchorCtr="0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de-CH"/>
              <a:t>© 2018 Universität Basel, MGU, FG Id/Td</a:t>
            </a:r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660232" y="6525344"/>
            <a:ext cx="1908212" cy="180000"/>
          </a:xfrm>
          <a:prstGeom prst="rect">
            <a:avLst/>
          </a:prstGeom>
        </p:spPr>
        <p:txBody>
          <a:bodyPr vert="horz" lIns="0" tIns="21600" rIns="0" bIns="0" rtlCol="0" anchor="t" anchorCtr="0"/>
          <a:lstStyle>
            <a:lvl1pPr algn="ctr">
              <a:defRPr sz="600" b="1">
                <a:solidFill>
                  <a:schemeClr val="tx1"/>
                </a:solidFill>
              </a:defRPr>
            </a:lvl1pPr>
          </a:lstStyle>
          <a:p>
            <a:pPr algn="r"/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568444" y="6525344"/>
            <a:ext cx="143756" cy="180000"/>
          </a:xfrm>
          <a:prstGeom prst="rect">
            <a:avLst/>
          </a:prstGeom>
        </p:spPr>
        <p:txBody>
          <a:bodyPr vert="horz" lIns="0" tIns="21600" rIns="0" bIns="0" rtlCol="0" anchor="t" anchorCtr="0"/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fld id="{B3811826-9277-4232-A2B5-17D05DFC7392}" type="slidenum">
              <a:rPr lang="de-CH" smtClean="0"/>
              <a:pPr/>
              <a:t>‹Nr.›</a:t>
            </a:fld>
            <a:endParaRPr lang="de-CH" dirty="0"/>
          </a:p>
        </p:txBody>
      </p:sp>
      <p:cxnSp>
        <p:nvCxnSpPr>
          <p:cNvPr id="10" name="Gerade Verbindung 9"/>
          <p:cNvCxnSpPr/>
          <p:nvPr/>
        </p:nvCxnSpPr>
        <p:spPr>
          <a:xfrm>
            <a:off x="432000" y="6453188"/>
            <a:ext cx="82802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507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0" r:id="rId3"/>
    <p:sldLayoutId id="2147483657" r:id="rId4"/>
    <p:sldLayoutId id="2147483658" r:id="rId5"/>
    <p:sldLayoutId id="2147483659" r:id="rId6"/>
    <p:sldLayoutId id="2147483660" r:id="rId7"/>
    <p:sldLayoutId id="2147483654" r:id="rId8"/>
    <p:sldLayoutId id="2147483661" r:id="rId9"/>
    <p:sldLayoutId id="2147483655" r:id="rId10"/>
  </p:sldLayoutIdLst>
  <p:hf hdr="0" ftr="0"/>
  <p:txStyles>
    <p:titleStyle>
      <a:lvl1pPr algn="l" defTabSz="914400" rtl="0" eaLnBrk="1" latinLnBrk="0" hangingPunct="1">
        <a:lnSpc>
          <a:spcPts val="2500"/>
        </a:lnSpc>
        <a:spcBef>
          <a:spcPct val="0"/>
        </a:spcBef>
        <a:buNone/>
        <a:defRPr sz="23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spcBef>
          <a:spcPts val="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900" y="620688"/>
            <a:ext cx="7772400" cy="1044526"/>
          </a:xfrm>
        </p:spPr>
        <p:txBody>
          <a:bodyPr/>
          <a:lstStyle/>
          <a:p>
            <a:r>
              <a:rPr lang="de-CH" dirty="0"/>
              <a:t>Methoden-Einführung </a:t>
            </a:r>
            <a:br>
              <a:rPr lang="de-CH" dirty="0"/>
            </a:br>
            <a:r>
              <a:rPr lang="de-CH" dirty="0"/>
              <a:t>"Futures Wheel"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4294967295"/>
          </p:nvPr>
        </p:nvSpPr>
        <p:spPr>
          <a:xfrm>
            <a:off x="215900" y="1772816"/>
            <a:ext cx="8244532" cy="648072"/>
          </a:xfrm>
        </p:spPr>
        <p:txBody>
          <a:bodyPr/>
          <a:lstStyle/>
          <a:p>
            <a:r>
              <a:rPr lang="de-CH" dirty="0"/>
              <a:t>Ein Produkt aus dem SNF-Projekt </a:t>
            </a:r>
          </a:p>
          <a:p>
            <a:r>
              <a:rPr lang="de-CH" dirty="0"/>
              <a:t>«Auf dem Weg zu einem gesellschaftlichen Konsens»</a:t>
            </a:r>
          </a:p>
        </p:txBody>
      </p:sp>
      <p:pic>
        <p:nvPicPr>
          <p:cNvPr id="5" name="Bildplatzhalter 4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2999338"/>
            <a:ext cx="8712200" cy="3631098"/>
          </a:xfr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4CB7BD3-260E-2846-AF33-D79D1885A7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4" b="24137"/>
          <a:stretch/>
        </p:blipFill>
        <p:spPr>
          <a:xfrm>
            <a:off x="215900" y="3001549"/>
            <a:ext cx="8712200" cy="3628887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6F257E5-7EE4-9246-8F22-9B6625B095AC}"/>
              </a:ext>
            </a:extLst>
          </p:cNvPr>
          <p:cNvSpPr txBox="1"/>
          <p:nvPr/>
        </p:nvSpPr>
        <p:spPr>
          <a:xfrm>
            <a:off x="731520" y="73152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ts val="2200"/>
              </a:lnSpc>
            </a:pPr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71D5C5D-C4F3-AB48-9C6D-0EE23DFF7E4F}"/>
              </a:ext>
            </a:extLst>
          </p:cNvPr>
          <p:cNvSpPr txBox="1"/>
          <p:nvPr/>
        </p:nvSpPr>
        <p:spPr>
          <a:xfrm>
            <a:off x="1336431" y="647114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ts val="2200"/>
              </a:lnSpc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63546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1A598B59-972D-7B49-8582-DEA05BDAE2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008463"/>
            <a:ext cx="5203544" cy="337249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800" y="404813"/>
            <a:ext cx="8280400" cy="755936"/>
          </a:xfrm>
        </p:spPr>
        <p:txBody>
          <a:bodyPr/>
          <a:lstStyle/>
          <a:p>
            <a:r>
              <a:rPr lang="de-CH" dirty="0"/>
              <a:t>Das Prinzip der Methode – systematisch erläutert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2000" y="1520826"/>
            <a:ext cx="8280200" cy="4716462"/>
          </a:xfrm>
        </p:spPr>
        <p:txBody>
          <a:bodyPr/>
          <a:lstStyle/>
          <a:p>
            <a:r>
              <a:rPr lang="de-CH" b="1" dirty="0"/>
              <a:t>Explorativ an die Zukunft herangehen</a:t>
            </a:r>
          </a:p>
          <a:p>
            <a:endParaRPr lang="de-CH" dirty="0"/>
          </a:p>
          <a:p>
            <a:pPr marL="0" lvl="1" indent="0">
              <a:buNone/>
            </a:pPr>
            <a:r>
              <a:rPr lang="de-CH" dirty="0"/>
              <a:t>Ziel:</a:t>
            </a:r>
          </a:p>
          <a:p>
            <a:pPr marL="0" lvl="1" indent="0">
              <a:buNone/>
            </a:pPr>
            <a:r>
              <a:rPr lang="de-CH" dirty="0"/>
              <a:t>Auswirkungen von Veränderungen (Trends, Ereignisse, aufkommende Themen, mögliche Entscheidungen) strukturiert erkunden und visualisieren.</a:t>
            </a:r>
          </a:p>
          <a:p>
            <a:pPr lvl="1"/>
            <a:endParaRPr lang="de-CH" dirty="0"/>
          </a:p>
          <a:p>
            <a:pPr marL="0" lvl="1" indent="0">
              <a:buNone/>
            </a:pPr>
            <a:r>
              <a:rPr lang="de-CH" dirty="0"/>
              <a:t>Inhalt:</a:t>
            </a:r>
          </a:p>
          <a:p>
            <a:pPr marL="0" lvl="1" indent="0">
              <a:buNone/>
            </a:pPr>
            <a:r>
              <a:rPr lang="de-CH" dirty="0"/>
              <a:t>Vorstellung dessen, was geschehen wird </a:t>
            </a:r>
            <a:br>
              <a:rPr lang="de-CH" dirty="0"/>
            </a:br>
            <a:r>
              <a:rPr lang="de-CH" dirty="0"/>
              <a:t>bzw. geschehen könnte.</a:t>
            </a:r>
          </a:p>
          <a:p>
            <a:pPr lvl="1"/>
            <a:endParaRPr lang="de-CH" dirty="0"/>
          </a:p>
          <a:p>
            <a:pPr marL="0" lvl="1" indent="0">
              <a:buNone/>
            </a:pPr>
            <a:r>
              <a:rPr lang="de-CH" dirty="0"/>
              <a:t>Vorgehen: </a:t>
            </a:r>
          </a:p>
          <a:p>
            <a:pPr marL="0" lvl="1" indent="0">
              <a:buNone/>
            </a:pPr>
            <a:r>
              <a:rPr lang="de-CH" dirty="0"/>
              <a:t>Strukturiertes Brainstorming</a:t>
            </a:r>
          </a:p>
          <a:p>
            <a:pPr lvl="1"/>
            <a:endParaRPr lang="de-CH" dirty="0"/>
          </a:p>
          <a:p>
            <a:pPr marL="0" lvl="1" indent="0">
              <a:buNone/>
            </a:pP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31800" y="6524626"/>
            <a:ext cx="2484016" cy="180718"/>
          </a:xfrm>
        </p:spPr>
        <p:txBody>
          <a:bodyPr/>
          <a:lstStyle/>
          <a:p>
            <a:r>
              <a:rPr lang="de-CH"/>
              <a:t>© 2018 Universität Basel, MGU, FG Id/Td</a:t>
            </a:r>
            <a:endParaRPr lang="de-CH" dirty="0"/>
          </a:p>
        </p:txBody>
      </p:sp>
      <p:sp>
        <p:nvSpPr>
          <p:cNvPr id="44" name="Foliennummernplatzhalter 5">
            <a:extLst>
              <a:ext uri="{FF2B5EF4-FFF2-40B4-BE49-F238E27FC236}">
                <a16:creationId xmlns:a16="http://schemas.microsoft.com/office/drawing/2014/main" id="{7202017B-11EB-4148-A226-6032D6D4C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8444" y="6525344"/>
            <a:ext cx="143756" cy="180000"/>
          </a:xfrm>
          <a:noFill/>
          <a:ln>
            <a:noFill/>
          </a:ln>
        </p:spPr>
        <p:txBody>
          <a:bodyPr/>
          <a:lstStyle/>
          <a:p>
            <a:fld id="{B3811826-9277-4232-A2B5-17D05DFC7392}" type="slidenum">
              <a:rPr lang="de-CH" smtClean="0"/>
              <a:pPr/>
              <a:t>10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210710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1A598B59-972D-7B49-8582-DEA05BDAE2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008463"/>
            <a:ext cx="5203544" cy="337249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800" y="404813"/>
            <a:ext cx="8280400" cy="755936"/>
          </a:xfrm>
        </p:spPr>
        <p:txBody>
          <a:bodyPr/>
          <a:lstStyle/>
          <a:p>
            <a:r>
              <a:rPr lang="de-CH" dirty="0"/>
              <a:t>Das Prinzip der Methode – systematisch erläutert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2000" y="1520826"/>
            <a:ext cx="8280200" cy="4716462"/>
          </a:xfrm>
        </p:spPr>
        <p:txBody>
          <a:bodyPr/>
          <a:lstStyle/>
          <a:p>
            <a:r>
              <a:rPr lang="de-CH" b="1" dirty="0"/>
              <a:t>Explorativ an die Zukunft herangehen</a:t>
            </a:r>
          </a:p>
          <a:p>
            <a:endParaRPr lang="de-CH" dirty="0"/>
          </a:p>
          <a:p>
            <a:pPr marL="0" lvl="1" indent="0">
              <a:buNone/>
            </a:pPr>
            <a:r>
              <a:rPr lang="de-CH" dirty="0"/>
              <a:t>Ziel:</a:t>
            </a:r>
          </a:p>
          <a:p>
            <a:pPr marL="0" lvl="1" indent="0">
              <a:buNone/>
            </a:pPr>
            <a:r>
              <a:rPr lang="de-CH" dirty="0"/>
              <a:t>Auswirkungen von Veränderungen (Trends, Ereignisse, aufkommende Themen, mögliche Entscheidungen) strukturiert erkunden und visualisieren.</a:t>
            </a:r>
          </a:p>
          <a:p>
            <a:pPr lvl="1"/>
            <a:endParaRPr lang="de-CH" dirty="0"/>
          </a:p>
          <a:p>
            <a:pPr marL="0" lvl="1" indent="0">
              <a:buNone/>
            </a:pPr>
            <a:r>
              <a:rPr lang="de-CH" dirty="0"/>
              <a:t>Inhalt:</a:t>
            </a:r>
          </a:p>
          <a:p>
            <a:pPr marL="0" lvl="1" indent="0">
              <a:buNone/>
            </a:pPr>
            <a:r>
              <a:rPr lang="de-CH" dirty="0"/>
              <a:t>Vorstellung dessen, was geschehen wird </a:t>
            </a:r>
            <a:br>
              <a:rPr lang="de-CH" dirty="0"/>
            </a:br>
            <a:r>
              <a:rPr lang="de-CH" dirty="0"/>
              <a:t>bzw. geschehen könnte.</a:t>
            </a:r>
          </a:p>
          <a:p>
            <a:pPr lvl="1"/>
            <a:endParaRPr lang="de-CH" dirty="0"/>
          </a:p>
          <a:p>
            <a:pPr marL="0" lvl="1" indent="0">
              <a:buNone/>
            </a:pPr>
            <a:r>
              <a:rPr lang="de-CH" dirty="0"/>
              <a:t>Vorgehen: </a:t>
            </a:r>
          </a:p>
          <a:p>
            <a:pPr marL="0" lvl="1" indent="0">
              <a:buNone/>
            </a:pPr>
            <a:r>
              <a:rPr lang="de-CH" dirty="0"/>
              <a:t>Strukturiertes Brainstorming</a:t>
            </a:r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r>
              <a:rPr lang="de-CH" dirty="0"/>
              <a:t>Ergebnis: </a:t>
            </a:r>
          </a:p>
          <a:p>
            <a:pPr marL="0" lvl="1" indent="0">
              <a:buNone/>
            </a:pPr>
            <a:r>
              <a:rPr lang="de-CH" dirty="0"/>
              <a:t>Mentale Karte</a:t>
            </a:r>
          </a:p>
          <a:p>
            <a:pPr marL="0" lvl="1" indent="0">
              <a:buNone/>
            </a:pPr>
            <a:endParaRPr lang="de-CH" dirty="0"/>
          </a:p>
          <a:p>
            <a:pPr lvl="1"/>
            <a:endParaRPr lang="de-CH" dirty="0"/>
          </a:p>
          <a:p>
            <a:pPr marL="0" lvl="1" indent="0">
              <a:buNone/>
            </a:pP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31800" y="6524626"/>
            <a:ext cx="2484016" cy="333374"/>
          </a:xfrm>
        </p:spPr>
        <p:txBody>
          <a:bodyPr/>
          <a:lstStyle/>
          <a:p>
            <a:r>
              <a:rPr lang="de-CH"/>
              <a:t>© 2018 Universität Basel, MGU, FG Id/Td</a:t>
            </a:r>
            <a:endParaRPr lang="de-CH" dirty="0"/>
          </a:p>
        </p:txBody>
      </p:sp>
      <p:sp>
        <p:nvSpPr>
          <p:cNvPr id="44" name="Foliennummernplatzhalter 5">
            <a:extLst>
              <a:ext uri="{FF2B5EF4-FFF2-40B4-BE49-F238E27FC236}">
                <a16:creationId xmlns:a16="http://schemas.microsoft.com/office/drawing/2014/main" id="{7202017B-11EB-4148-A226-6032D6D4C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8444" y="6525344"/>
            <a:ext cx="143756" cy="180000"/>
          </a:xfrm>
          <a:noFill/>
          <a:ln>
            <a:noFill/>
          </a:ln>
        </p:spPr>
        <p:txBody>
          <a:bodyPr/>
          <a:lstStyle/>
          <a:p>
            <a:fld id="{B3811826-9277-4232-A2B5-17D05DFC7392}" type="slidenum">
              <a:rPr lang="de-CH" smtClean="0"/>
              <a:pPr/>
              <a:t>11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84657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Das Prinzip der Methode – ein Beispiel</a:t>
            </a:r>
            <a:br>
              <a:rPr lang="de-CH" dirty="0"/>
            </a:b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31800" y="6524626"/>
            <a:ext cx="2484016" cy="333374"/>
          </a:xfrm>
        </p:spPr>
        <p:txBody>
          <a:bodyPr/>
          <a:lstStyle/>
          <a:p>
            <a:r>
              <a:rPr lang="de-CH"/>
              <a:t>© 2018 Universität Basel, MGU, FG Id/Td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1826-9277-4232-A2B5-17D05DFC7392}" type="slidenum">
              <a:rPr lang="de-CH" smtClean="0"/>
              <a:pPr/>
              <a:t>12</a:t>
            </a:fld>
            <a:endParaRPr lang="de-CH" dirty="0"/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5DA22E94-E057-E14D-B134-B82357073E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1537819"/>
            <a:ext cx="8136644" cy="4808469"/>
          </a:xfrm>
        </p:spPr>
      </p:pic>
    </p:spTree>
    <p:extLst>
      <p:ext uri="{BB962C8B-B14F-4D97-AF65-F5344CB8AC3E}">
        <p14:creationId xmlns:p14="http://schemas.microsoft.com/office/powerpoint/2010/main" val="30468067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Anwendung der Methode in Gruppendiskussionen</a:t>
            </a:r>
            <a:br>
              <a:rPr lang="de-CH" dirty="0"/>
            </a:b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0143" y="1484098"/>
            <a:ext cx="8280200" cy="471646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CH" b="1" dirty="0"/>
              <a:t>Die Teilnehmenden</a:t>
            </a:r>
            <a:br>
              <a:rPr lang="de-CH" b="1" dirty="0"/>
            </a:br>
            <a:endParaRPr lang="de-CH" sz="1200" dirty="0"/>
          </a:p>
          <a:p>
            <a:pPr lvl="1"/>
            <a:r>
              <a:rPr lang="de-CH" dirty="0"/>
              <a:t>Heterogenität wichtig</a:t>
            </a:r>
          </a:p>
          <a:p>
            <a:pPr marL="0" lvl="1" indent="0">
              <a:buNone/>
            </a:pPr>
            <a:endParaRPr lang="de-CH" sz="1200" dirty="0"/>
          </a:p>
          <a:p>
            <a:pPr lvl="1"/>
            <a:r>
              <a:rPr lang="de-CH" dirty="0"/>
              <a:t>Ideale Gruppengrösse: 4-6 Personen</a:t>
            </a:r>
          </a:p>
          <a:p>
            <a:pPr lvl="1"/>
            <a:endParaRPr lang="de-CH" sz="800" dirty="0"/>
          </a:p>
          <a:p>
            <a:pPr lvl="1"/>
            <a:r>
              <a:rPr lang="de-CH" dirty="0"/>
              <a:t>Mit einer einzigen Gruppe arbeiten oder mit mehreren parallel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31800" y="6524626"/>
            <a:ext cx="2484016" cy="180718"/>
          </a:xfrm>
        </p:spPr>
        <p:txBody>
          <a:bodyPr/>
          <a:lstStyle/>
          <a:p>
            <a:r>
              <a:rPr lang="de-CH"/>
              <a:t>© 2018 Universität Basel, MGU, FG Id/Td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1826-9277-4232-A2B5-17D05DFC7392}" type="slidenum">
              <a:rPr lang="de-CH" smtClean="0"/>
              <a:pPr/>
              <a:t>13</a:t>
            </a:fld>
            <a:endParaRPr lang="de-CH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7E0FFBB-3EEE-274B-892C-F2A3D06362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7" b="31644"/>
          <a:stretch/>
        </p:blipFill>
        <p:spPr>
          <a:xfrm>
            <a:off x="431800" y="3572286"/>
            <a:ext cx="8136644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3510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Anwendung der Methode in Gruppendiskussionen</a:t>
            </a:r>
            <a:br>
              <a:rPr lang="de-CH" dirty="0"/>
            </a:br>
            <a:br>
              <a:rPr lang="de-CH" dirty="0"/>
            </a:b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b="1" dirty="0"/>
              <a:t>Das Ausgangsszenario</a:t>
            </a:r>
          </a:p>
          <a:p>
            <a:endParaRPr lang="de-CH" dirty="0"/>
          </a:p>
          <a:p>
            <a:pPr lvl="1"/>
            <a:r>
              <a:rPr lang="de-CH" dirty="0"/>
              <a:t>Ausreichend viele Details, damit man sich die Veränderung gut vorstellen kann</a:t>
            </a:r>
          </a:p>
          <a:p>
            <a:pPr lvl="1"/>
            <a:endParaRPr lang="de-DE" dirty="0"/>
          </a:p>
          <a:p>
            <a:pPr lvl="1"/>
            <a:r>
              <a:rPr lang="de-CH" dirty="0"/>
              <a:t>Festgelegt durch die Verantwortlichen</a:t>
            </a:r>
          </a:p>
          <a:p>
            <a:pPr lvl="1"/>
            <a:endParaRPr lang="de-CH" dirty="0"/>
          </a:p>
          <a:p>
            <a:pPr lvl="1"/>
            <a:r>
              <a:rPr lang="de-CH" dirty="0"/>
              <a:t>Variante: mit den Teilnehmenden bestimmen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31800" y="6524626"/>
            <a:ext cx="2484016" cy="333374"/>
          </a:xfrm>
        </p:spPr>
        <p:txBody>
          <a:bodyPr/>
          <a:lstStyle/>
          <a:p>
            <a:r>
              <a:rPr lang="de-CH"/>
              <a:t>© 2018 Universität Basel, MGU, FG Id/Td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1826-9277-4232-A2B5-17D05DFC7392}" type="slidenum">
              <a:rPr lang="de-CH" smtClean="0"/>
              <a:pPr/>
              <a:t>14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5463687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Anwendung der Methode in Gruppendiskussionen</a:t>
            </a:r>
            <a:br>
              <a:rPr lang="de-CH" dirty="0"/>
            </a:b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b="1" dirty="0"/>
              <a:t>Erkunden der Auswirkungen 1. Ordnung</a:t>
            </a:r>
          </a:p>
          <a:p>
            <a:endParaRPr lang="de-CH" dirty="0"/>
          </a:p>
          <a:p>
            <a:pPr lvl="1"/>
            <a:r>
              <a:rPr lang="de-CH" dirty="0"/>
              <a:t>Frage: </a:t>
            </a:r>
            <a:r>
              <a:rPr lang="de-DE" dirty="0"/>
              <a:t>"Wenn das [Veränderung, die Ausgangsszenario bildet] geschieht, was kann als nächstes geschehen?" Oder: "Wenn das [...] geschieht, welche Auswirkungen hat es?“</a:t>
            </a:r>
          </a:p>
          <a:p>
            <a:pPr lvl="1"/>
            <a:endParaRPr lang="de-CH" dirty="0"/>
          </a:p>
          <a:p>
            <a:pPr lvl="1"/>
            <a:r>
              <a:rPr lang="de-DE" dirty="0"/>
              <a:t>Auswirkungen mit einer hohen und einer niedrigen Eintretens-Wahrscheinlichkeit, sowohl positive wie negative Auswirkungen, auch gegenteilige Auswirkungen</a:t>
            </a:r>
          </a:p>
          <a:p>
            <a:pPr lvl="1"/>
            <a:endParaRPr lang="de-DE" dirty="0"/>
          </a:p>
          <a:p>
            <a:pPr lvl="1"/>
            <a:r>
              <a:rPr lang="de-CH" dirty="0"/>
              <a:t>Alles hinzufügen, was gesagt wird (Variante: </a:t>
            </a:r>
            <a:r>
              <a:rPr lang="de-DE" dirty="0"/>
              <a:t>Gruppe einigt sich immer darauf, ob etwas aufgenommen wird oder nicht)</a:t>
            </a:r>
          </a:p>
          <a:p>
            <a:pPr lvl="1"/>
            <a:endParaRPr lang="de-DE" dirty="0"/>
          </a:p>
          <a:p>
            <a:pPr lvl="1"/>
            <a:r>
              <a:rPr lang="de-DE" dirty="0"/>
              <a:t>Anzahl Auswirkungen 1. Ordnung im Auge behalten (Variante: Verantwortliche benennen diese Auswirkungen im Vorfeld)</a:t>
            </a:r>
          </a:p>
          <a:p>
            <a:pPr lvl="1"/>
            <a:endParaRPr lang="de-DE" dirty="0"/>
          </a:p>
          <a:p>
            <a:pPr lvl="1"/>
            <a:r>
              <a:rPr lang="de-DE" dirty="0"/>
              <a:t>Beispiel zum Einstieg zur Erklärung der Methode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31800" y="6524626"/>
            <a:ext cx="2844056" cy="180718"/>
          </a:xfrm>
        </p:spPr>
        <p:txBody>
          <a:bodyPr/>
          <a:lstStyle/>
          <a:p>
            <a:r>
              <a:rPr lang="de-CH"/>
              <a:t>© 2018 Universität Basel, MGU, FG Id/Td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1826-9277-4232-A2B5-17D05DFC7392}" type="slidenum">
              <a:rPr lang="de-CH" smtClean="0"/>
              <a:pPr/>
              <a:t>15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2707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Anwendung der Methode in Gruppendiskussionen</a:t>
            </a:r>
            <a:br>
              <a:rPr lang="de-CH" dirty="0"/>
            </a:b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b="1" dirty="0"/>
              <a:t>Erkunden der Auswirkungen 2. Ordnung</a:t>
            </a:r>
          </a:p>
          <a:p>
            <a:endParaRPr lang="de-CH" dirty="0"/>
          </a:p>
          <a:p>
            <a:pPr lvl="1"/>
            <a:r>
              <a:rPr lang="de-CH" dirty="0"/>
              <a:t>Erst, wenn Sammeln der Auswirkungen 1. Ordnung abgeschlossen ist</a:t>
            </a:r>
          </a:p>
          <a:p>
            <a:pPr lvl="1"/>
            <a:endParaRPr lang="de-CH" dirty="0"/>
          </a:p>
          <a:p>
            <a:pPr lvl="1"/>
            <a:r>
              <a:rPr lang="de-CH" dirty="0"/>
              <a:t>Frage: "Wenn das [Auswirkung 1. Ordnung] geschieht, was kann als Nächstes geschehen?" Oder: "Welche Auswirkungen hat das </a:t>
            </a:r>
            <a:r>
              <a:rPr lang="de-DE" dirty="0"/>
              <a:t>[...]</a:t>
            </a:r>
            <a:r>
              <a:rPr lang="de-CH" dirty="0"/>
              <a:t>?»</a:t>
            </a:r>
          </a:p>
          <a:p>
            <a:pPr lvl="1"/>
            <a:endParaRPr lang="de-CH" dirty="0"/>
          </a:p>
          <a:p>
            <a:pPr lvl="1"/>
            <a:r>
              <a:rPr lang="de-CH" dirty="0"/>
              <a:t>Sämtliche Auswirkungen 1. Ordnung nach ihren Auswirkungen abklopfen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31800" y="6524626"/>
            <a:ext cx="2700040" cy="180718"/>
          </a:xfrm>
        </p:spPr>
        <p:txBody>
          <a:bodyPr/>
          <a:lstStyle/>
          <a:p>
            <a:r>
              <a:rPr lang="de-CH"/>
              <a:t>© 2018 Universität Basel, MGU, FG Id/Td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1826-9277-4232-A2B5-17D05DFC7392}" type="slidenum">
              <a:rPr lang="de-CH" smtClean="0"/>
              <a:pPr/>
              <a:t>16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812245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Anwendung der Methode in Gruppendiskussionen</a:t>
            </a:r>
            <a:br>
              <a:rPr lang="de-CH" dirty="0"/>
            </a:b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b="1" dirty="0"/>
              <a:t>Erkunden der Auswirkungen 3. Ordnung</a:t>
            </a:r>
          </a:p>
          <a:p>
            <a:endParaRPr lang="de-CH" dirty="0"/>
          </a:p>
          <a:p>
            <a:pPr lvl="1"/>
            <a:r>
              <a:rPr lang="de-CH" dirty="0"/>
              <a:t>Erst, wenn Sammeln der Auswirkungen 2. Ordnung abgeschlossen ist</a:t>
            </a:r>
          </a:p>
          <a:p>
            <a:pPr lvl="1"/>
            <a:endParaRPr lang="de-CH" dirty="0"/>
          </a:p>
          <a:p>
            <a:pPr lvl="1"/>
            <a:r>
              <a:rPr lang="de-CH" dirty="0"/>
              <a:t>Frage: "Wenn das [Auswirkung 2. Ordnung] geschieht, was kann als nächstes geschehen?" Oder: "Welche Auswirkungen hat das </a:t>
            </a:r>
            <a:r>
              <a:rPr lang="de-DE" dirty="0"/>
              <a:t>[...]</a:t>
            </a:r>
            <a:r>
              <a:rPr lang="de-CH" dirty="0"/>
              <a:t>?»</a:t>
            </a:r>
          </a:p>
          <a:p>
            <a:pPr lvl="1"/>
            <a:endParaRPr lang="de-CH" dirty="0"/>
          </a:p>
          <a:p>
            <a:pPr lvl="1"/>
            <a:r>
              <a:rPr lang="de-CH" dirty="0"/>
              <a:t>Sämtliche Auswirkungen 2. Ordnung nach ihren Auswirkungen abklopfen</a:t>
            </a:r>
          </a:p>
          <a:p>
            <a:pPr lvl="1"/>
            <a:endParaRPr lang="de-CH" dirty="0"/>
          </a:p>
          <a:p>
            <a:pPr lvl="1"/>
            <a:endParaRPr lang="de-CH" dirty="0"/>
          </a:p>
          <a:p>
            <a:pPr lvl="1"/>
            <a:endParaRPr lang="de-CH" dirty="0"/>
          </a:p>
          <a:p>
            <a:pPr marL="0" lvl="1" indent="0">
              <a:buNone/>
            </a:pPr>
            <a:r>
              <a:rPr lang="de-CH" i="1" dirty="0"/>
              <a:t>Auswirkungen höherer Ordnung können erkundet werden, allerdings nimmt Gefahr zu, dass spekuliert wird; Ertrag nimmt ab</a:t>
            </a:r>
          </a:p>
          <a:p>
            <a:pPr lvl="1"/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31800" y="6524626"/>
            <a:ext cx="2700040" cy="333374"/>
          </a:xfrm>
        </p:spPr>
        <p:txBody>
          <a:bodyPr/>
          <a:lstStyle/>
          <a:p>
            <a:r>
              <a:rPr lang="de-CH"/>
              <a:t>© 2018 Universität Basel, MGU, FG Id/Td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1826-9277-4232-A2B5-17D05DFC7392}" type="slidenum">
              <a:rPr lang="de-CH" smtClean="0"/>
              <a:pPr/>
              <a:t>17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789919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800" y="404813"/>
            <a:ext cx="8280400" cy="755936"/>
          </a:xfrm>
        </p:spPr>
        <p:txBody>
          <a:bodyPr/>
          <a:lstStyle/>
          <a:p>
            <a:r>
              <a:rPr lang="de-CH" dirty="0"/>
              <a:t>Anwendung der Methode in Gruppendiskussionen</a:t>
            </a:r>
            <a:br>
              <a:rPr lang="de-CH" dirty="0"/>
            </a:b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2000" y="1520826"/>
            <a:ext cx="8280200" cy="4716462"/>
          </a:xfrm>
        </p:spPr>
        <p:txBody>
          <a:bodyPr/>
          <a:lstStyle/>
          <a:p>
            <a:r>
              <a:rPr lang="de-CH" b="1" dirty="0"/>
              <a:t>Formale Gestaltung</a:t>
            </a:r>
          </a:p>
          <a:p>
            <a:endParaRPr lang="de-CH" b="1" dirty="0"/>
          </a:p>
          <a:p>
            <a:pPr lvl="1"/>
            <a:r>
              <a:rPr lang="de-CH" dirty="0"/>
              <a:t>Kern</a:t>
            </a:r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31800" y="6524626"/>
            <a:ext cx="2772048" cy="180718"/>
          </a:xfrm>
        </p:spPr>
        <p:txBody>
          <a:bodyPr/>
          <a:lstStyle/>
          <a:p>
            <a:r>
              <a:rPr lang="de-CH"/>
              <a:t>© 2018 Universität Basel, MGU, FG Id/Td</a:t>
            </a:r>
            <a:endParaRPr lang="de-CH" dirty="0"/>
          </a:p>
        </p:txBody>
      </p:sp>
      <p:sp>
        <p:nvSpPr>
          <p:cNvPr id="44" name="Foliennummernplatzhalter 5">
            <a:extLst>
              <a:ext uri="{FF2B5EF4-FFF2-40B4-BE49-F238E27FC236}">
                <a16:creationId xmlns:a16="http://schemas.microsoft.com/office/drawing/2014/main" id="{7202017B-11EB-4148-A226-6032D6D4C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8444" y="6525344"/>
            <a:ext cx="143756" cy="180000"/>
          </a:xfrm>
          <a:noFill/>
          <a:ln>
            <a:noFill/>
          </a:ln>
        </p:spPr>
        <p:txBody>
          <a:bodyPr/>
          <a:lstStyle/>
          <a:p>
            <a:fld id="{B3811826-9277-4232-A2B5-17D05DFC7392}" type="slidenum">
              <a:rPr lang="de-CH" smtClean="0"/>
              <a:pPr/>
              <a:t>18</a:t>
            </a:fld>
            <a:endParaRPr lang="de-CH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3D402D9-5BE9-904A-92C6-BFC598D043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795" y="4244852"/>
            <a:ext cx="1203085" cy="91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2053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45802485-DC41-F946-B5D3-09BC56E656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422" y="3717032"/>
            <a:ext cx="2763829" cy="217358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800" y="404813"/>
            <a:ext cx="8280400" cy="755936"/>
          </a:xfrm>
        </p:spPr>
        <p:txBody>
          <a:bodyPr/>
          <a:lstStyle/>
          <a:p>
            <a:r>
              <a:rPr lang="de-CH" dirty="0"/>
              <a:t>Anwendung der Methode in Gruppendiskussionen</a:t>
            </a:r>
            <a:br>
              <a:rPr lang="de-CH" dirty="0"/>
            </a:b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2000" y="1520826"/>
            <a:ext cx="8280200" cy="4716462"/>
          </a:xfrm>
        </p:spPr>
        <p:txBody>
          <a:bodyPr/>
          <a:lstStyle/>
          <a:p>
            <a:r>
              <a:rPr lang="de-CH" b="1" dirty="0"/>
              <a:t>Formale Gestaltung</a:t>
            </a:r>
          </a:p>
          <a:p>
            <a:endParaRPr lang="de-CH" b="1" dirty="0"/>
          </a:p>
          <a:p>
            <a:pPr lvl="1"/>
            <a:r>
              <a:rPr lang="de-CH" dirty="0"/>
              <a:t>Kern</a:t>
            </a:r>
          </a:p>
          <a:p>
            <a:pPr marL="0" lvl="1" indent="0">
              <a:buNone/>
            </a:pPr>
            <a:endParaRPr lang="de-CH" dirty="0"/>
          </a:p>
          <a:p>
            <a:pPr lvl="1"/>
            <a:r>
              <a:rPr lang="de-CH" dirty="0"/>
              <a:t>um Kern herum in konzentrischen Kreisen </a:t>
            </a:r>
            <a:br>
              <a:rPr lang="de-CH" dirty="0"/>
            </a:br>
            <a:r>
              <a:rPr lang="de-CH" dirty="0"/>
              <a:t>Auswirkungen 1. Ordnung</a:t>
            </a:r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31800" y="6524626"/>
            <a:ext cx="2628032" cy="333374"/>
          </a:xfrm>
        </p:spPr>
        <p:txBody>
          <a:bodyPr/>
          <a:lstStyle/>
          <a:p>
            <a:r>
              <a:rPr lang="de-CH"/>
              <a:t>© 2018 Universität Basel, MGU, FG Id/Td</a:t>
            </a:r>
            <a:endParaRPr lang="de-CH" dirty="0"/>
          </a:p>
        </p:txBody>
      </p:sp>
      <p:sp>
        <p:nvSpPr>
          <p:cNvPr id="44" name="Foliennummernplatzhalter 5">
            <a:extLst>
              <a:ext uri="{FF2B5EF4-FFF2-40B4-BE49-F238E27FC236}">
                <a16:creationId xmlns:a16="http://schemas.microsoft.com/office/drawing/2014/main" id="{7202017B-11EB-4148-A226-6032D6D4C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8444" y="6525344"/>
            <a:ext cx="143756" cy="180000"/>
          </a:xfrm>
          <a:noFill/>
          <a:ln>
            <a:noFill/>
          </a:ln>
        </p:spPr>
        <p:txBody>
          <a:bodyPr/>
          <a:lstStyle/>
          <a:p>
            <a:fld id="{B3811826-9277-4232-A2B5-17D05DFC7392}" type="slidenum">
              <a:rPr lang="de-CH" smtClean="0"/>
              <a:pPr/>
              <a:t>19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84140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Ablauf der Methoden-Einführung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31800" y="6524626"/>
            <a:ext cx="2556024" cy="180718"/>
          </a:xfrm>
        </p:spPr>
        <p:txBody>
          <a:bodyPr/>
          <a:lstStyle/>
          <a:p>
            <a:r>
              <a:rPr lang="de-CH"/>
              <a:t>© 2018 Universität Basel, MGU, FG Id/Td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1826-9277-4232-A2B5-17D05DFC7392}" type="slidenum">
              <a:rPr lang="de-CH" smtClean="0"/>
              <a:pPr/>
              <a:t>2</a:t>
            </a:fld>
            <a:endParaRPr lang="de-CH" dirty="0"/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465350"/>
              </p:ext>
            </p:extLst>
          </p:nvPr>
        </p:nvGraphicFramePr>
        <p:xfrm>
          <a:off x="586192" y="1525997"/>
          <a:ext cx="8126008" cy="272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126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CH" dirty="0"/>
                        <a:t>1</a:t>
                      </a:r>
                    </a:p>
                  </a:txBody>
                  <a:tcPr marL="144000" marR="144000" marT="90000" marB="90000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dirty="0"/>
                        <a:t>Hintergrund der Methode "Futures Wheel"</a:t>
                      </a:r>
                    </a:p>
                  </a:txBody>
                  <a:tcPr marL="144000" marR="144000" marT="90000" marB="90000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dirty="0"/>
                        <a:t>2</a:t>
                      </a:r>
                    </a:p>
                  </a:txBody>
                  <a:tcPr marL="144000" marR="144000" marT="90000" marB="90000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CH" dirty="0"/>
                        <a:t>Das Prinzip der Methode</a:t>
                      </a:r>
                    </a:p>
                  </a:txBody>
                  <a:tcPr marL="144000" marR="144000" marT="90000" marB="90000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dirty="0"/>
                        <a:t>3</a:t>
                      </a:r>
                    </a:p>
                  </a:txBody>
                  <a:tcPr marL="144000" marR="144000" marT="90000" marB="90000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CH" dirty="0"/>
                        <a:t>Anwendung der Methode in Gruppendiskussionen</a:t>
                      </a:r>
                    </a:p>
                  </a:txBody>
                  <a:tcPr marL="144000" marR="144000" marT="90000" marB="90000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dirty="0"/>
                        <a:t>4</a:t>
                      </a:r>
                    </a:p>
                  </a:txBody>
                  <a:tcPr marL="144000" marR="144000" marT="90000" marB="90000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CH" dirty="0"/>
                        <a:t>Stärken und Schwächen der Methode</a:t>
                      </a:r>
                    </a:p>
                  </a:txBody>
                  <a:tcPr marL="144000" marR="144000" marT="90000" marB="90000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66691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dirty="0"/>
                        <a:t>5</a:t>
                      </a:r>
                    </a:p>
                  </a:txBody>
                  <a:tcPr marL="144000" marR="144000" marT="90000" marB="90000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dirty="0"/>
                        <a:t>Varianten</a:t>
                      </a:r>
                    </a:p>
                  </a:txBody>
                  <a:tcPr marL="144000" marR="144000" marT="90000" marB="90000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55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dirty="0"/>
                        <a:t>6</a:t>
                      </a:r>
                    </a:p>
                  </a:txBody>
                  <a:tcPr marL="144000" marR="144000" marT="90000" marB="90000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CH" dirty="0"/>
                        <a:t>Literatur</a:t>
                      </a:r>
                    </a:p>
                  </a:txBody>
                  <a:tcPr marL="144000" marR="144000" marT="90000" marB="90000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7084986"/>
                  </a:ext>
                </a:extLst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BA6833F7-7776-4642-8D96-3014C58092A8}"/>
              </a:ext>
            </a:extLst>
          </p:cNvPr>
          <p:cNvSpPr txBox="1"/>
          <p:nvPr/>
        </p:nvSpPr>
        <p:spPr>
          <a:xfrm>
            <a:off x="2398426" y="61459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ts val="2200"/>
              </a:lnSpc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804341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D53CCEED-A628-B84C-AA17-8571CCD112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008463"/>
            <a:ext cx="5203544" cy="337249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800" y="404813"/>
            <a:ext cx="8280400" cy="755936"/>
          </a:xfrm>
        </p:spPr>
        <p:txBody>
          <a:bodyPr/>
          <a:lstStyle/>
          <a:p>
            <a:r>
              <a:rPr lang="de-CH" dirty="0"/>
              <a:t>Anwendung der Methode in Gruppendiskussionen</a:t>
            </a:r>
            <a:br>
              <a:rPr lang="de-CH" dirty="0"/>
            </a:b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31800" y="6524626"/>
            <a:ext cx="2844056" cy="333374"/>
          </a:xfrm>
        </p:spPr>
        <p:txBody>
          <a:bodyPr/>
          <a:lstStyle/>
          <a:p>
            <a:r>
              <a:rPr lang="de-CH"/>
              <a:t>© 2018 Universität Basel, MGU, FG Id/Td</a:t>
            </a:r>
            <a:endParaRPr lang="de-CH" dirty="0"/>
          </a:p>
        </p:txBody>
      </p:sp>
      <p:sp>
        <p:nvSpPr>
          <p:cNvPr id="44" name="Foliennummernplatzhalter 5">
            <a:extLst>
              <a:ext uri="{FF2B5EF4-FFF2-40B4-BE49-F238E27FC236}">
                <a16:creationId xmlns:a16="http://schemas.microsoft.com/office/drawing/2014/main" id="{7202017B-11EB-4148-A226-6032D6D4C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8444" y="6525344"/>
            <a:ext cx="143756" cy="180000"/>
          </a:xfrm>
          <a:noFill/>
          <a:ln>
            <a:noFill/>
          </a:ln>
        </p:spPr>
        <p:txBody>
          <a:bodyPr/>
          <a:lstStyle/>
          <a:p>
            <a:fld id="{B3811826-9277-4232-A2B5-17D05DFC7392}" type="slidenum">
              <a:rPr lang="de-CH" smtClean="0"/>
              <a:pPr/>
              <a:t>20</a:t>
            </a:fld>
            <a:endParaRPr lang="de-CH" dirty="0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AC3367CD-4DFA-EF46-877B-5876457C7F4B}"/>
              </a:ext>
            </a:extLst>
          </p:cNvPr>
          <p:cNvSpPr txBox="1">
            <a:spLocks/>
          </p:cNvSpPr>
          <p:nvPr/>
        </p:nvSpPr>
        <p:spPr>
          <a:xfrm>
            <a:off x="431800" y="1484456"/>
            <a:ext cx="8280200" cy="47164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b="1" dirty="0"/>
              <a:t>Formale Gestaltung</a:t>
            </a:r>
          </a:p>
          <a:p>
            <a:endParaRPr lang="de-CH" b="1" dirty="0"/>
          </a:p>
          <a:p>
            <a:pPr lvl="1"/>
            <a:r>
              <a:rPr lang="de-CH" dirty="0"/>
              <a:t>Kern</a:t>
            </a:r>
          </a:p>
          <a:p>
            <a:pPr marL="0" lvl="1" indent="0">
              <a:buFont typeface="Arial" panose="020B0604020202020204" pitchFamily="34" charset="0"/>
              <a:buNone/>
            </a:pPr>
            <a:endParaRPr lang="de-CH" dirty="0"/>
          </a:p>
          <a:p>
            <a:pPr lvl="1"/>
            <a:r>
              <a:rPr lang="de-CH" dirty="0"/>
              <a:t>um Kern herum in konzentrischen Kreisen </a:t>
            </a:r>
            <a:br>
              <a:rPr lang="de-CH" dirty="0"/>
            </a:br>
            <a:r>
              <a:rPr lang="de-CH" dirty="0"/>
              <a:t>Auswirkungen 1. Ordnung, 2. Ordnung etc.</a:t>
            </a:r>
          </a:p>
          <a:p>
            <a:pPr lvl="1"/>
            <a:endParaRPr lang="de-CH" dirty="0"/>
          </a:p>
          <a:p>
            <a:pPr lvl="1"/>
            <a:endParaRPr lang="de-CH" dirty="0"/>
          </a:p>
          <a:p>
            <a:pPr marL="0" lvl="1" indent="0">
              <a:buFont typeface="Arial" panose="020B0604020202020204" pitchFamily="34" charset="0"/>
              <a:buNone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714975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Anwendung der Methode in Gruppendiskussionen</a:t>
            </a:r>
            <a:br>
              <a:rPr lang="de-CH" dirty="0"/>
            </a:b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2000" y="1520826"/>
            <a:ext cx="5220120" cy="4716462"/>
          </a:xfrm>
        </p:spPr>
        <p:txBody>
          <a:bodyPr/>
          <a:lstStyle/>
          <a:p>
            <a:r>
              <a:rPr lang="de-CH" b="1" dirty="0"/>
              <a:t>Formale Gestaltung</a:t>
            </a:r>
          </a:p>
          <a:p>
            <a:endParaRPr lang="de-CH" b="1" dirty="0"/>
          </a:p>
          <a:p>
            <a:pPr lvl="1"/>
            <a:r>
              <a:rPr lang="de-CH" dirty="0"/>
              <a:t>Sammeln der Auswirkungen 1. Ordnung bzw. der Auswirkungen 2. Ordnung etc. immer bewusst abschliessen</a:t>
            </a:r>
          </a:p>
          <a:p>
            <a:pPr lvl="1"/>
            <a:endParaRPr lang="de-CH" dirty="0"/>
          </a:p>
          <a:p>
            <a:pPr marL="0" lvl="1" indent="0">
              <a:buNone/>
            </a:pPr>
            <a:r>
              <a:rPr lang="de-CH" dirty="0">
                <a:solidFill>
                  <a:schemeClr val="accent5"/>
                </a:solidFill>
                <a:sym typeface="Wingdings" pitchFamily="2" charset="2"/>
              </a:rPr>
              <a:t> Farbwechsel, oder ...</a:t>
            </a:r>
            <a:endParaRPr lang="de-CH" dirty="0">
              <a:solidFill>
                <a:schemeClr val="accent5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31800" y="6524626"/>
            <a:ext cx="2628032" cy="333374"/>
          </a:xfrm>
        </p:spPr>
        <p:txBody>
          <a:bodyPr/>
          <a:lstStyle/>
          <a:p>
            <a:r>
              <a:rPr lang="de-CH"/>
              <a:t>© 2018 Universität Basel, MGU, FG Id/Td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1826-9277-4232-A2B5-17D05DFC7392}" type="slidenum">
              <a:rPr lang="de-CH" smtClean="0"/>
              <a:pPr/>
              <a:t>21</a:t>
            </a:fld>
            <a:endParaRPr lang="de-CH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E11E1F8-D215-9545-A1E5-0F09A204F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689933"/>
            <a:ext cx="5695015" cy="369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0067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5A7ECFDE-324A-A648-91CE-04813D8CA1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314" y="3201489"/>
            <a:ext cx="5540886" cy="300895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Anwendung der Methode in Gruppendiskussionen</a:t>
            </a:r>
            <a:br>
              <a:rPr lang="de-CH" dirty="0"/>
            </a:b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2000" y="1520826"/>
            <a:ext cx="5436144" cy="4716462"/>
          </a:xfrm>
        </p:spPr>
        <p:txBody>
          <a:bodyPr/>
          <a:lstStyle/>
          <a:p>
            <a:r>
              <a:rPr lang="de-CH" b="1" dirty="0"/>
              <a:t>Formale Gestaltung</a:t>
            </a:r>
          </a:p>
          <a:p>
            <a:endParaRPr lang="de-CH" b="1" dirty="0"/>
          </a:p>
          <a:p>
            <a:pPr lvl="1"/>
            <a:r>
              <a:rPr lang="de-CH" dirty="0"/>
              <a:t>Sammeln der Auswirkungen 1. Ordnung bzw. der Auswirkungen 2. Ordnung etc. immer bewusst abschliessen</a:t>
            </a:r>
          </a:p>
          <a:p>
            <a:pPr lvl="1"/>
            <a:endParaRPr lang="de-CH" dirty="0"/>
          </a:p>
          <a:p>
            <a:pPr marL="0" lvl="1" indent="0">
              <a:buNone/>
            </a:pPr>
            <a:r>
              <a:rPr lang="de-CH" dirty="0">
                <a:solidFill>
                  <a:schemeClr val="accent5"/>
                </a:solidFill>
                <a:sym typeface="Wingdings" pitchFamily="2" charset="2"/>
              </a:rPr>
              <a:t>..., Form Ursache-Wirkungs-Linien, </a:t>
            </a:r>
          </a:p>
          <a:p>
            <a:pPr marL="0" lvl="1" indent="0">
              <a:buNone/>
            </a:pPr>
            <a:r>
              <a:rPr lang="de-CH" dirty="0">
                <a:solidFill>
                  <a:schemeClr val="accent5"/>
                </a:solidFill>
                <a:sym typeface="Wingdings" pitchFamily="2" charset="2"/>
              </a:rPr>
              <a:t>   oder ...</a:t>
            </a:r>
            <a:endParaRPr lang="de-CH" dirty="0">
              <a:solidFill>
                <a:schemeClr val="accent5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31800" y="6524626"/>
            <a:ext cx="2556024" cy="333374"/>
          </a:xfrm>
        </p:spPr>
        <p:txBody>
          <a:bodyPr/>
          <a:lstStyle/>
          <a:p>
            <a:r>
              <a:rPr lang="de-CH"/>
              <a:t>© 2018 Universität Basel, MGU, FG Id/Td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1826-9277-4232-A2B5-17D05DFC7392}" type="slidenum">
              <a:rPr lang="de-CH" smtClean="0"/>
              <a:pPr/>
              <a:t>22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8313525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Anwendung der Methode in Gruppendiskussionen</a:t>
            </a:r>
            <a:br>
              <a:rPr lang="de-CH" dirty="0"/>
            </a:b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2000" y="1520826"/>
            <a:ext cx="5292128" cy="4716462"/>
          </a:xfrm>
        </p:spPr>
        <p:txBody>
          <a:bodyPr/>
          <a:lstStyle/>
          <a:p>
            <a:r>
              <a:rPr lang="de-CH" b="1" dirty="0"/>
              <a:t>Formale Gestaltung</a:t>
            </a:r>
          </a:p>
          <a:p>
            <a:endParaRPr lang="de-CH" b="1" dirty="0"/>
          </a:p>
          <a:p>
            <a:pPr lvl="1"/>
            <a:r>
              <a:rPr lang="de-CH" dirty="0"/>
              <a:t>Sammeln der Auswirkungen 1. Ordnung bzw. der Auswirkungen 2. Ordnung etc. immer bewusst abschliessen</a:t>
            </a:r>
          </a:p>
          <a:p>
            <a:pPr lvl="1"/>
            <a:endParaRPr lang="de-CH" dirty="0"/>
          </a:p>
          <a:p>
            <a:pPr marL="0" lvl="1" indent="0">
              <a:buNone/>
            </a:pPr>
            <a:r>
              <a:rPr lang="de-CH" dirty="0">
                <a:solidFill>
                  <a:schemeClr val="accent5"/>
                </a:solidFill>
                <a:sym typeface="Wingdings" pitchFamily="2" charset="2"/>
              </a:rPr>
              <a:t> ... Kreise</a:t>
            </a:r>
            <a:endParaRPr lang="de-CH" dirty="0">
              <a:solidFill>
                <a:schemeClr val="accent5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31800" y="6524626"/>
            <a:ext cx="2484016" cy="333374"/>
          </a:xfrm>
        </p:spPr>
        <p:txBody>
          <a:bodyPr/>
          <a:lstStyle/>
          <a:p>
            <a:r>
              <a:rPr lang="de-CH"/>
              <a:t>© 2018 Universität Basel, MGU, FG Id/Td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1826-9277-4232-A2B5-17D05DFC7392}" type="slidenum">
              <a:rPr lang="de-CH" smtClean="0"/>
              <a:pPr/>
              <a:t>23</a:t>
            </a:fld>
            <a:endParaRPr lang="de-CH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B909541-030F-4742-ACA9-4DB6B0CBA0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684735"/>
            <a:ext cx="5518150" cy="357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2341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Anwendung der Methode in Gruppendiskussionen</a:t>
            </a:r>
            <a:br>
              <a:rPr lang="de-CH" dirty="0"/>
            </a:b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31800" y="6524626"/>
            <a:ext cx="2484016" cy="333374"/>
          </a:xfrm>
        </p:spPr>
        <p:txBody>
          <a:bodyPr/>
          <a:lstStyle/>
          <a:p>
            <a:r>
              <a:rPr lang="de-CH"/>
              <a:t>© 2018 Universität Basel, MGU, FG Id/Td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1826-9277-4232-A2B5-17D05DFC7392}" type="slidenum">
              <a:rPr lang="de-CH" smtClean="0"/>
              <a:pPr/>
              <a:t>24</a:t>
            </a:fld>
            <a:endParaRPr lang="de-CH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0ACA87F-FF6D-5744-98E2-430D2868EE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1289979"/>
            <a:ext cx="8280400" cy="504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5779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Anwendung der Methode in Gruppendiskussionen</a:t>
            </a:r>
            <a:br>
              <a:rPr lang="de-CH" dirty="0"/>
            </a:b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31800" y="6524626"/>
            <a:ext cx="2484016" cy="333374"/>
          </a:xfrm>
        </p:spPr>
        <p:txBody>
          <a:bodyPr/>
          <a:lstStyle/>
          <a:p>
            <a:r>
              <a:rPr lang="de-CH"/>
              <a:t>© 2018 Universität Basel, MGU, FG Id/Td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1826-9277-4232-A2B5-17D05DFC7392}" type="slidenum">
              <a:rPr lang="de-CH" smtClean="0"/>
              <a:pPr/>
              <a:t>25</a:t>
            </a:fld>
            <a:endParaRPr lang="de-CH" dirty="0"/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C4744764-EAA1-6E42-803E-47166C40FB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40" y="1429707"/>
            <a:ext cx="8046504" cy="4825244"/>
          </a:xfrm>
        </p:spPr>
      </p:pic>
    </p:spTree>
    <p:extLst>
      <p:ext uri="{BB962C8B-B14F-4D97-AF65-F5344CB8AC3E}">
        <p14:creationId xmlns:p14="http://schemas.microsoft.com/office/powerpoint/2010/main" val="34078894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Anwendung der Methode in Gruppendiskussionen</a:t>
            </a:r>
            <a:br>
              <a:rPr lang="de-CH" dirty="0"/>
            </a:b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31800" y="6524626"/>
            <a:ext cx="2484016" cy="333374"/>
          </a:xfrm>
        </p:spPr>
        <p:txBody>
          <a:bodyPr/>
          <a:lstStyle/>
          <a:p>
            <a:r>
              <a:rPr lang="de-CH"/>
              <a:t>© 2018 Universität Basel, MGU, FG Id/Td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1826-9277-4232-A2B5-17D05DFC7392}" type="slidenum">
              <a:rPr lang="de-CH" smtClean="0"/>
              <a:pPr/>
              <a:t>26</a:t>
            </a:fld>
            <a:endParaRPr lang="de-CH" dirty="0"/>
          </a:p>
        </p:txBody>
      </p:sp>
      <p:pic>
        <p:nvPicPr>
          <p:cNvPr id="13" name="Inhaltsplatzhalter 12">
            <a:extLst>
              <a:ext uri="{FF2B5EF4-FFF2-40B4-BE49-F238E27FC236}">
                <a16:creationId xmlns:a16="http://schemas.microsoft.com/office/drawing/2014/main" id="{20759FAD-60C5-0E49-9E05-DE27573EDA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1" b="5838"/>
          <a:stretch/>
        </p:blipFill>
        <p:spPr>
          <a:xfrm>
            <a:off x="431800" y="1484784"/>
            <a:ext cx="8280400" cy="4863340"/>
          </a:xfrm>
        </p:spPr>
      </p:pic>
    </p:spTree>
    <p:extLst>
      <p:ext uri="{BB962C8B-B14F-4D97-AF65-F5344CB8AC3E}">
        <p14:creationId xmlns:p14="http://schemas.microsoft.com/office/powerpoint/2010/main" val="38967985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Anwendung der Methode in Gruppendiskussionen</a:t>
            </a:r>
            <a:br>
              <a:rPr lang="de-CH" dirty="0"/>
            </a:b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b="1" dirty="0"/>
              <a:t>Technik</a:t>
            </a:r>
          </a:p>
          <a:p>
            <a:pPr lvl="1">
              <a:lnSpc>
                <a:spcPct val="150000"/>
              </a:lnSpc>
            </a:pPr>
            <a:r>
              <a:rPr lang="de-CH" dirty="0"/>
              <a:t>Sichtbarkeit der entstehenden Futures Wheel für alle muss gegeben sein</a:t>
            </a:r>
          </a:p>
          <a:p>
            <a:pPr lvl="1">
              <a:lnSpc>
                <a:spcPct val="150000"/>
              </a:lnSpc>
            </a:pPr>
            <a:r>
              <a:rPr lang="de-CH" dirty="0"/>
              <a:t>Material flexibel</a:t>
            </a:r>
          </a:p>
          <a:p>
            <a:pPr lvl="1"/>
            <a:endParaRPr lang="de-CH" dirty="0"/>
          </a:p>
          <a:p>
            <a:pPr marL="0" lvl="1" indent="0">
              <a:buNone/>
            </a:pPr>
            <a:r>
              <a:rPr lang="en-GB" b="1" kern="0" dirty="0">
                <a:ea typeface="ＭＳ Ｐゴシック" charset="0"/>
                <a:cs typeface="Arial" charset="0"/>
              </a:rPr>
              <a:t>Dauer</a:t>
            </a:r>
            <a:endParaRPr lang="de-CH" dirty="0"/>
          </a:p>
          <a:p>
            <a:pPr lvl="1">
              <a:lnSpc>
                <a:spcPct val="150000"/>
              </a:lnSpc>
            </a:pPr>
            <a:r>
              <a:rPr lang="de-CH" kern="0" dirty="0"/>
              <a:t>Abhängig von Gruppengrösse und Komplexität Thema</a:t>
            </a:r>
          </a:p>
          <a:p>
            <a:pPr lvl="1">
              <a:lnSpc>
                <a:spcPct val="150000"/>
              </a:lnSpc>
            </a:pPr>
            <a:r>
              <a:rPr lang="de-CH" kern="0" dirty="0"/>
              <a:t>In der Regel unter 3h</a:t>
            </a:r>
          </a:p>
          <a:p>
            <a:pPr lvl="1">
              <a:lnSpc>
                <a:spcPct val="100000"/>
              </a:lnSpc>
            </a:pPr>
            <a:endParaRPr lang="de-CH" dirty="0"/>
          </a:p>
          <a:p>
            <a:pPr marL="0" lvl="1" indent="0">
              <a:buNone/>
            </a:pPr>
            <a:r>
              <a:rPr lang="de-CH" b="1" kern="0" dirty="0">
                <a:ea typeface="ＭＳ Ｐゴシック" charset="0"/>
                <a:cs typeface="Arial" charset="0"/>
              </a:rPr>
              <a:t>Nachbearbeitung</a:t>
            </a:r>
          </a:p>
          <a:p>
            <a:pPr lvl="1">
              <a:lnSpc>
                <a:spcPct val="150000"/>
              </a:lnSpc>
            </a:pPr>
            <a:r>
              <a:rPr lang="de-CH" dirty="0"/>
              <a:t>Klarheit, Eintretens-Wahrscheinlichkeit, Wünschbarkeit</a:t>
            </a:r>
          </a:p>
          <a:p>
            <a:pPr lvl="1">
              <a:lnSpc>
                <a:spcPct val="150000"/>
              </a:lnSpc>
            </a:pPr>
            <a:r>
              <a:rPr lang="de-CH" dirty="0"/>
              <a:t>Erzeugt robustere Ergebnisse</a:t>
            </a:r>
          </a:p>
          <a:p>
            <a:pPr lvl="1"/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31800" y="6524626"/>
            <a:ext cx="2484016" cy="333374"/>
          </a:xfrm>
        </p:spPr>
        <p:txBody>
          <a:bodyPr/>
          <a:lstStyle/>
          <a:p>
            <a:r>
              <a:rPr lang="de-CH"/>
              <a:t>© 2018 Universität Basel, MGU, FG Id/Td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1826-9277-4232-A2B5-17D05DFC7392}" type="slidenum">
              <a:rPr lang="de-CH" smtClean="0"/>
              <a:pPr/>
              <a:t>27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2285146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Anwendung der Methode in Gruppendiskussionen</a:t>
            </a:r>
            <a:br>
              <a:rPr lang="de-CH" dirty="0"/>
            </a:b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b="1" dirty="0"/>
              <a:t>Moderation</a:t>
            </a:r>
          </a:p>
          <a:p>
            <a:pPr lvl="1">
              <a:lnSpc>
                <a:spcPct val="150000"/>
              </a:lnSpc>
            </a:pPr>
            <a:r>
              <a:rPr lang="de-CH" dirty="0"/>
              <a:t>Einfinden Aller erleichtern</a:t>
            </a:r>
          </a:p>
          <a:p>
            <a:pPr lvl="1">
              <a:lnSpc>
                <a:spcPct val="150000"/>
              </a:lnSpc>
            </a:pPr>
            <a:r>
              <a:rPr lang="de-CH" dirty="0"/>
              <a:t>Teilnehmende ermutigen</a:t>
            </a:r>
          </a:p>
          <a:p>
            <a:pPr lvl="1">
              <a:lnSpc>
                <a:spcPct val="150000"/>
              </a:lnSpc>
            </a:pPr>
            <a:r>
              <a:rPr lang="de-CH" dirty="0"/>
              <a:t>Denken in Kausalitäten sicherstellen</a:t>
            </a:r>
          </a:p>
          <a:p>
            <a:pPr lvl="1">
              <a:lnSpc>
                <a:spcPct val="150000"/>
              </a:lnSpc>
            </a:pPr>
            <a:r>
              <a:rPr lang="de-CH" dirty="0"/>
              <a:t>Strukturiertes Vorgehen sicherstellen (jede Runde abschliessen, nicht undiszipliniert vorangehen)</a:t>
            </a:r>
          </a:p>
          <a:p>
            <a:pPr lvl="1">
              <a:lnSpc>
                <a:spcPct val="150000"/>
              </a:lnSpc>
            </a:pPr>
            <a:r>
              <a:rPr lang="de-CH" dirty="0"/>
              <a:t>Klarheit sicherstellen</a:t>
            </a:r>
          </a:p>
          <a:p>
            <a:pPr lvl="1">
              <a:lnSpc>
                <a:spcPct val="150000"/>
              </a:lnSpc>
            </a:pPr>
            <a:r>
              <a:rPr lang="de-CH" dirty="0"/>
              <a:t>Prozess erhalten</a:t>
            </a:r>
          </a:p>
          <a:p>
            <a:pPr lvl="1">
              <a:lnSpc>
                <a:spcPct val="150000"/>
              </a:lnSpc>
            </a:pPr>
            <a:r>
              <a:rPr lang="de-CH" dirty="0"/>
              <a:t>Blockaden lösen, 'Zerreden' verhindern</a:t>
            </a:r>
          </a:p>
          <a:p>
            <a:pPr lvl="1">
              <a:lnSpc>
                <a:spcPct val="150000"/>
              </a:lnSpc>
            </a:pPr>
            <a:r>
              <a:rPr lang="de-CH" dirty="0"/>
              <a:t>Verlassen des Themas vermeiden</a:t>
            </a:r>
          </a:p>
          <a:p>
            <a:pPr lvl="1">
              <a:lnSpc>
                <a:spcPct val="150000"/>
              </a:lnSpc>
            </a:pPr>
            <a:r>
              <a:rPr lang="de-CH" dirty="0"/>
              <a:t>Fabulieren und Spekulieren unterbinden</a:t>
            </a:r>
          </a:p>
          <a:p>
            <a:pPr lvl="1"/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31800" y="6524626"/>
            <a:ext cx="2412008" cy="180718"/>
          </a:xfrm>
        </p:spPr>
        <p:txBody>
          <a:bodyPr/>
          <a:lstStyle/>
          <a:p>
            <a:r>
              <a:rPr lang="de-CH"/>
              <a:t>© 2018 Universität Basel, MGU, FG Id/Td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1826-9277-4232-A2B5-17D05DFC7392}" type="slidenum">
              <a:rPr lang="de-CH" smtClean="0"/>
              <a:pPr/>
              <a:t>28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109732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Anwendung der Methode in Gruppendiskussionen</a:t>
            </a:r>
            <a:br>
              <a:rPr lang="de-CH" dirty="0"/>
            </a:b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31800" y="6524626"/>
            <a:ext cx="2412008" cy="180718"/>
          </a:xfrm>
        </p:spPr>
        <p:txBody>
          <a:bodyPr/>
          <a:lstStyle/>
          <a:p>
            <a:r>
              <a:rPr lang="de-CH"/>
              <a:t>© 2018 Universität Basel, MGU, FG Id/Td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1826-9277-4232-A2B5-17D05DFC7392}" type="slidenum">
              <a:rPr lang="de-CH" smtClean="0"/>
              <a:pPr/>
              <a:t>29</a:t>
            </a:fld>
            <a:endParaRPr lang="de-CH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0AA6792-889A-AB44-963A-7FF6BF3F74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6" b="5726"/>
          <a:stretch/>
        </p:blipFill>
        <p:spPr>
          <a:xfrm>
            <a:off x="431800" y="1322049"/>
            <a:ext cx="8136644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62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Hintergrund der Methode "Futures Wheel"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b="1" dirty="0"/>
              <a:t>Einbettung im Feld der Zukunftsforschung</a:t>
            </a:r>
          </a:p>
          <a:p>
            <a:endParaRPr lang="de-CH" dirty="0"/>
          </a:p>
          <a:p>
            <a:pPr lvl="1"/>
            <a:r>
              <a:rPr lang="de-CH" dirty="0"/>
              <a:t>Zukunft, wie sie sein soll (Vision)</a:t>
            </a:r>
          </a:p>
          <a:p>
            <a:pPr lvl="1"/>
            <a:endParaRPr lang="de-CH" dirty="0"/>
          </a:p>
          <a:p>
            <a:pPr lvl="1"/>
            <a:r>
              <a:rPr lang="de-DE" dirty="0"/>
              <a:t>Zukunft, wie sie voraussichtlich sein wird (Prognose; Trend)</a:t>
            </a:r>
          </a:p>
          <a:p>
            <a:pPr lvl="1"/>
            <a:endParaRPr lang="de-DE" dirty="0"/>
          </a:p>
          <a:p>
            <a:pPr lvl="1"/>
            <a:r>
              <a:rPr lang="de-DE" dirty="0"/>
              <a:t>Zukunft, wie sie sein könnte (explorativ; Szenario)</a:t>
            </a:r>
          </a:p>
          <a:p>
            <a:pPr lvl="1"/>
            <a:endParaRPr lang="de-CH" dirty="0"/>
          </a:p>
          <a:p>
            <a:pPr marL="0" lvl="1" indent="0">
              <a:buNone/>
            </a:pP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31800" y="6524626"/>
            <a:ext cx="2412008" cy="180718"/>
          </a:xfrm>
        </p:spPr>
        <p:txBody>
          <a:bodyPr/>
          <a:lstStyle/>
          <a:p>
            <a:r>
              <a:rPr lang="de-CH" dirty="0"/>
              <a:t>© 2018 Universität Basel, MGU, FG </a:t>
            </a:r>
            <a:r>
              <a:rPr lang="de-CH" dirty="0" err="1"/>
              <a:t>Id</a:t>
            </a:r>
            <a:r>
              <a:rPr lang="de-CH" dirty="0"/>
              <a:t>/</a:t>
            </a:r>
            <a:r>
              <a:rPr lang="de-CH" dirty="0" err="1"/>
              <a:t>Td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1826-9277-4232-A2B5-17D05DFC7392}" type="slidenum">
              <a:rPr lang="de-CH" smtClean="0"/>
              <a:pPr/>
              <a:t>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929315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Stärken und Schwächen der Methode</a:t>
            </a:r>
            <a:br>
              <a:rPr lang="de-CH" dirty="0"/>
            </a:br>
            <a:br>
              <a:rPr lang="de-CH" dirty="0"/>
            </a:b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 err="1">
                <a:ea typeface="ＭＳ Ｐゴシック" charset="0"/>
                <a:cs typeface="Arial" charset="0"/>
              </a:rPr>
              <a:t>Stärken</a:t>
            </a:r>
            <a:r>
              <a:rPr lang="en-GB" b="1" dirty="0">
                <a:ea typeface="ＭＳ Ｐゴシック" charset="0"/>
                <a:cs typeface="Arial" charset="0"/>
              </a:rPr>
              <a:t> I</a:t>
            </a:r>
            <a:endParaRPr lang="de-CH" b="1" dirty="0"/>
          </a:p>
          <a:p>
            <a:pPr lvl="1">
              <a:lnSpc>
                <a:spcPct val="150000"/>
              </a:lnSpc>
            </a:pPr>
            <a:r>
              <a:rPr lang="de-CH" dirty="0"/>
              <a:t>Einfach</a:t>
            </a:r>
          </a:p>
          <a:p>
            <a:pPr lvl="1">
              <a:lnSpc>
                <a:spcPct val="150000"/>
              </a:lnSpc>
            </a:pPr>
            <a:r>
              <a:rPr lang="de-CH" dirty="0"/>
              <a:t>Schnell</a:t>
            </a:r>
          </a:p>
          <a:p>
            <a:pPr lvl="1">
              <a:lnSpc>
                <a:spcPct val="150000"/>
              </a:lnSpc>
            </a:pPr>
            <a:r>
              <a:rPr lang="de-CH" dirty="0"/>
              <a:t>Keine methodischen Fachkenntnisse, kein Training nötig</a:t>
            </a:r>
          </a:p>
          <a:p>
            <a:pPr lvl="1">
              <a:lnSpc>
                <a:spcPct val="150000"/>
              </a:lnSpc>
            </a:pPr>
            <a:r>
              <a:rPr lang="de-CH" dirty="0"/>
              <a:t>Mit verschiedenen Gruppen anwendbar</a:t>
            </a:r>
          </a:p>
          <a:p>
            <a:pPr lvl="1">
              <a:lnSpc>
                <a:spcPct val="150000"/>
              </a:lnSpc>
            </a:pPr>
            <a:r>
              <a:rPr lang="de-CH" dirty="0"/>
              <a:t>Minimaler Materialaufwand, billig und technisch </a:t>
            </a:r>
            <a:r>
              <a:rPr lang="de-CH" dirty="0" err="1"/>
              <a:t>unaufwendig</a:t>
            </a:r>
            <a:endParaRPr lang="de-CH" dirty="0"/>
          </a:p>
          <a:p>
            <a:pPr lvl="1">
              <a:lnSpc>
                <a:spcPct val="150000"/>
              </a:lnSpc>
            </a:pPr>
            <a:r>
              <a:rPr lang="de-CH" dirty="0"/>
              <a:t>Flexibel anpassbar an situative Bedingungen</a:t>
            </a:r>
          </a:p>
          <a:p>
            <a:pPr lvl="1">
              <a:lnSpc>
                <a:spcPct val="150000"/>
              </a:lnSpc>
            </a:pPr>
            <a:r>
              <a:rPr lang="de-CH" dirty="0"/>
              <a:t>Verhältnis Aufwand-Ertrag sehr gut (substantielle und breit gefächerte Ergebnisse in wenig Zeit)</a:t>
            </a:r>
          </a:p>
          <a:p>
            <a:pPr lvl="1">
              <a:lnSpc>
                <a:spcPct val="150000"/>
              </a:lnSpc>
            </a:pPr>
            <a:r>
              <a:rPr lang="de-CH" dirty="0"/>
              <a:t>Ergebnisse dokumentieren sich von selbst</a:t>
            </a:r>
          </a:p>
          <a:p>
            <a:pPr lvl="1"/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31800" y="6524626"/>
            <a:ext cx="2484016" cy="333374"/>
          </a:xfrm>
        </p:spPr>
        <p:txBody>
          <a:bodyPr/>
          <a:lstStyle/>
          <a:p>
            <a:r>
              <a:rPr lang="de-CH"/>
              <a:t>© 2018 Universität Basel, MGU, FG Id/Td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1826-9277-4232-A2B5-17D05DFC7392}" type="slidenum">
              <a:rPr lang="de-CH" smtClean="0"/>
              <a:pPr/>
              <a:t>30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7682922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Stärken und Schwächen der Methode</a:t>
            </a:r>
            <a:br>
              <a:rPr lang="de-CH" dirty="0"/>
            </a:br>
            <a:br>
              <a:rPr lang="de-CH" dirty="0"/>
            </a:b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2000" y="1520826"/>
            <a:ext cx="7740400" cy="4716462"/>
          </a:xfrm>
        </p:spPr>
        <p:txBody>
          <a:bodyPr/>
          <a:lstStyle/>
          <a:p>
            <a:r>
              <a:rPr lang="en-GB" b="1" dirty="0" err="1">
                <a:ea typeface="ＭＳ Ｐゴシック" charset="0"/>
                <a:cs typeface="Arial" charset="0"/>
              </a:rPr>
              <a:t>Stärken</a:t>
            </a:r>
            <a:r>
              <a:rPr lang="en-GB" b="1" dirty="0">
                <a:ea typeface="ＭＳ Ｐゴシック" charset="0"/>
                <a:cs typeface="Arial" charset="0"/>
              </a:rPr>
              <a:t> II</a:t>
            </a:r>
          </a:p>
          <a:p>
            <a:endParaRPr lang="de-CH" b="1" dirty="0"/>
          </a:p>
          <a:p>
            <a:pPr lvl="1">
              <a:lnSpc>
                <a:spcPct val="100000"/>
              </a:lnSpc>
            </a:pPr>
            <a:r>
              <a:rPr lang="de-CH" dirty="0"/>
              <a:t>Fördert nicht-lineares, vernetzendes, systemisches Denken bzw. unterstützt Verlassen linearer vereinfachender Denkmuster</a:t>
            </a:r>
          </a:p>
          <a:p>
            <a:pPr lvl="1">
              <a:lnSpc>
                <a:spcPct val="100000"/>
              </a:lnSpc>
            </a:pPr>
            <a:endParaRPr lang="de-CH" dirty="0"/>
          </a:p>
          <a:p>
            <a:pPr lvl="1">
              <a:lnSpc>
                <a:spcPct val="100000"/>
              </a:lnSpc>
            </a:pPr>
            <a:r>
              <a:rPr lang="de-CH" dirty="0"/>
              <a:t>Unterstützt es, implizites Wissen explizit zu machen, deckt auch Unerwartetes auf</a:t>
            </a:r>
          </a:p>
          <a:p>
            <a:pPr lvl="1">
              <a:lnSpc>
                <a:spcPct val="100000"/>
              </a:lnSpc>
            </a:pPr>
            <a:endParaRPr lang="de-CH" dirty="0"/>
          </a:p>
          <a:p>
            <a:pPr lvl="1">
              <a:lnSpc>
                <a:spcPct val="100000"/>
              </a:lnSpc>
            </a:pPr>
            <a:r>
              <a:rPr lang="de-CH" dirty="0"/>
              <a:t>Unterstützt es, eine Veränderung gründlich zu durchdenken</a:t>
            </a:r>
          </a:p>
          <a:p>
            <a:pPr lvl="1"/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31800" y="6524626"/>
            <a:ext cx="2484016" cy="180718"/>
          </a:xfrm>
        </p:spPr>
        <p:txBody>
          <a:bodyPr/>
          <a:lstStyle/>
          <a:p>
            <a:r>
              <a:rPr lang="de-CH"/>
              <a:t>© 2018 Universität Basel, MGU, FG Id/Td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1826-9277-4232-A2B5-17D05DFC7392}" type="slidenum">
              <a:rPr lang="de-CH" smtClean="0"/>
              <a:pPr/>
              <a:t>31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968057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Stärken und Schwächen der Methode</a:t>
            </a:r>
            <a:br>
              <a:rPr lang="de-CH" dirty="0"/>
            </a:br>
            <a:br>
              <a:rPr lang="de-CH" dirty="0"/>
            </a:b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2000" y="1520826"/>
            <a:ext cx="7740400" cy="4716462"/>
          </a:xfrm>
        </p:spPr>
        <p:txBody>
          <a:bodyPr/>
          <a:lstStyle/>
          <a:p>
            <a:r>
              <a:rPr lang="en-GB" b="1" dirty="0" err="1">
                <a:ea typeface="ＭＳ Ｐゴシック" charset="0"/>
                <a:cs typeface="Arial" charset="0"/>
              </a:rPr>
              <a:t>Stärken</a:t>
            </a:r>
            <a:r>
              <a:rPr lang="en-GB" b="1" dirty="0">
                <a:ea typeface="ＭＳ Ｐゴシック" charset="0"/>
                <a:cs typeface="Arial" charset="0"/>
              </a:rPr>
              <a:t> III</a:t>
            </a:r>
          </a:p>
          <a:p>
            <a:endParaRPr lang="de-CH" b="1" dirty="0"/>
          </a:p>
          <a:p>
            <a:pPr lvl="1">
              <a:lnSpc>
                <a:spcPct val="100000"/>
              </a:lnSpc>
            </a:pPr>
            <a:r>
              <a:rPr lang="de-CH" dirty="0"/>
              <a:t>Es entsteht ein umfassendes und mehrdimensionales Bild, das sowohl positive wie negative Auswirkungen enthält und auch solche, die gegenteilig sind</a:t>
            </a:r>
          </a:p>
          <a:p>
            <a:pPr lvl="1">
              <a:lnSpc>
                <a:spcPct val="100000"/>
              </a:lnSpc>
            </a:pPr>
            <a:endParaRPr lang="de-CH" dirty="0"/>
          </a:p>
          <a:p>
            <a:pPr lvl="1">
              <a:lnSpc>
                <a:spcPct val="100000"/>
              </a:lnSpc>
            </a:pPr>
            <a:r>
              <a:rPr lang="de-CH" dirty="0"/>
              <a:t>Die einzelnen Ergebnisse sind nicht unverbunden, sondern eingebettet in ein System der Wechselwirkungen</a:t>
            </a:r>
          </a:p>
          <a:p>
            <a:pPr lvl="1">
              <a:lnSpc>
                <a:spcPct val="100000"/>
              </a:lnSpc>
            </a:pPr>
            <a:endParaRPr lang="de-CH" dirty="0"/>
          </a:p>
          <a:p>
            <a:pPr lvl="1">
              <a:lnSpc>
                <a:spcPct val="100000"/>
              </a:lnSpc>
            </a:pPr>
            <a:r>
              <a:rPr lang="de-CH" dirty="0"/>
              <a:t>Es entsteht ein Bild, das die Ergebnisse visualisiert und erlaubt, auch eine grosse Zahl komplexer Ergebnisse und Beziehungen gut zu erfassen</a:t>
            </a:r>
          </a:p>
          <a:p>
            <a:pPr lvl="1"/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© 2018 Universität Basel, MGU, FG Id/Td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1826-9277-4232-A2B5-17D05DFC7392}" type="slidenum">
              <a:rPr lang="de-CH" smtClean="0"/>
              <a:pPr/>
              <a:t>32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6708525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Stärken und Schwächen der Methode</a:t>
            </a:r>
            <a:br>
              <a:rPr lang="de-CH" dirty="0"/>
            </a:br>
            <a:br>
              <a:rPr lang="de-CH" dirty="0"/>
            </a:b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2000" y="1520826"/>
            <a:ext cx="7740400" cy="4716462"/>
          </a:xfrm>
        </p:spPr>
        <p:txBody>
          <a:bodyPr/>
          <a:lstStyle/>
          <a:p>
            <a:r>
              <a:rPr lang="en-GB" b="1" dirty="0" err="1">
                <a:ea typeface="ＭＳ Ｐゴシック" charset="0"/>
                <a:cs typeface="Arial" charset="0"/>
              </a:rPr>
              <a:t>Schwächen</a:t>
            </a:r>
            <a:r>
              <a:rPr lang="en-GB" b="1" dirty="0">
                <a:ea typeface="ＭＳ Ｐゴシック" charset="0"/>
                <a:cs typeface="Arial" charset="0"/>
              </a:rPr>
              <a:t> I</a:t>
            </a:r>
          </a:p>
          <a:p>
            <a:endParaRPr lang="de-CH" b="1" dirty="0"/>
          </a:p>
          <a:p>
            <a:pPr lvl="1"/>
            <a:r>
              <a:rPr lang="de-DE" dirty="0"/>
              <a:t>Funktioniert am besten mit gut definierten und eng beschränkten Veränderungen und weniger gut mit komplexen und ausgedehnten Veränderungen</a:t>
            </a:r>
          </a:p>
          <a:p>
            <a:pPr lvl="1"/>
            <a:endParaRPr lang="de-DE" dirty="0"/>
          </a:p>
          <a:p>
            <a:pPr lvl="1"/>
            <a:r>
              <a:rPr lang="de-DE" dirty="0"/>
              <a:t>Qualität abhängig von Erfahrungen/Wissen der Teilnehmenden; Ergebnisse sind nur so gut wie die Gesamtheit der Gruppe</a:t>
            </a:r>
          </a:p>
          <a:p>
            <a:pPr lvl="1"/>
            <a:endParaRPr lang="de-DE" dirty="0"/>
          </a:p>
          <a:p>
            <a:pPr lvl="1"/>
            <a:r>
              <a:rPr lang="de-DE" dirty="0"/>
              <a:t>Qualität abhängig von der Prozess-Qualität der Diskussion</a:t>
            </a:r>
          </a:p>
          <a:p>
            <a:pPr lvl="1"/>
            <a:endParaRPr lang="de-DE" dirty="0"/>
          </a:p>
          <a:p>
            <a:pPr lvl="1"/>
            <a:r>
              <a:rPr lang="de-DE" dirty="0"/>
              <a:t>Ergebnis kann missverstanden werden als Aussage dazu, was geschehen wird</a:t>
            </a:r>
          </a:p>
          <a:p>
            <a:pPr lvl="1"/>
            <a:endParaRPr lang="de-DE" dirty="0"/>
          </a:p>
          <a:p>
            <a:pPr lvl="1"/>
            <a:r>
              <a:rPr lang="de-DE" dirty="0"/>
              <a:t>Ursache-Wirkungs-Beziehungen und gleichzeitiges Auftreten können verwechselt werden</a:t>
            </a:r>
          </a:p>
          <a:p>
            <a:pPr lvl="1"/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© 2018 Universität Basel, MGU, FG Id/Td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1826-9277-4232-A2B5-17D05DFC7392}" type="slidenum">
              <a:rPr lang="de-CH" smtClean="0"/>
              <a:pPr/>
              <a:t>33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4786652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Stärken und Schwächen der Methode</a:t>
            </a:r>
            <a:br>
              <a:rPr lang="de-CH" dirty="0"/>
            </a:br>
            <a:br>
              <a:rPr lang="de-CH" dirty="0"/>
            </a:b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2000" y="1520826"/>
            <a:ext cx="7740400" cy="4716462"/>
          </a:xfrm>
        </p:spPr>
        <p:txBody>
          <a:bodyPr/>
          <a:lstStyle/>
          <a:p>
            <a:r>
              <a:rPr lang="en-GB" b="1" dirty="0" err="1">
                <a:ea typeface="ＭＳ Ｐゴシック" charset="0"/>
                <a:cs typeface="Arial" charset="0"/>
              </a:rPr>
              <a:t>Schwächen</a:t>
            </a:r>
            <a:r>
              <a:rPr lang="en-GB" b="1" dirty="0">
                <a:ea typeface="ＭＳ Ｐゴシック" charset="0"/>
                <a:cs typeface="Arial" charset="0"/>
              </a:rPr>
              <a:t> II</a:t>
            </a:r>
          </a:p>
          <a:p>
            <a:endParaRPr lang="de-CH" b="1" dirty="0"/>
          </a:p>
          <a:p>
            <a:pPr lvl="1"/>
            <a:r>
              <a:rPr lang="de-DE" dirty="0"/>
              <a:t>Undiszipliniertes Vorgehen kann zu einem Futures Wheel führen, bei dem alles mit allem verbunden ist</a:t>
            </a:r>
          </a:p>
          <a:p>
            <a:pPr lvl="1"/>
            <a:endParaRPr lang="de-DE" dirty="0"/>
          </a:p>
          <a:p>
            <a:pPr lvl="1"/>
            <a:r>
              <a:rPr lang="de-DE" dirty="0"/>
              <a:t>Undiszipliniertes Vorgehen kann zu ‘endlosen‘ linearen Ketten von Auswirkungen führen</a:t>
            </a:r>
          </a:p>
          <a:p>
            <a:pPr lvl="1"/>
            <a:endParaRPr lang="de-DE" dirty="0"/>
          </a:p>
          <a:p>
            <a:pPr lvl="1"/>
            <a:r>
              <a:rPr lang="de-DE" dirty="0"/>
              <a:t>Angenommene Auswirkungen können sich so weit vom Ausgangsszenario entfernen, dass sie irrelevant werden</a:t>
            </a:r>
          </a:p>
          <a:p>
            <a:pPr lvl="1"/>
            <a:endParaRPr lang="de-DE" dirty="0"/>
          </a:p>
          <a:p>
            <a:pPr lvl="1"/>
            <a:r>
              <a:rPr lang="de-DE" dirty="0"/>
              <a:t>Gefahr einer nicht überblickbaren Flut an Ergebnissen</a:t>
            </a:r>
          </a:p>
          <a:p>
            <a:pPr marL="0" lvl="1" indent="0">
              <a:buNone/>
            </a:pPr>
            <a:endParaRPr lang="de-DE" dirty="0"/>
          </a:p>
          <a:p>
            <a:pPr lvl="1"/>
            <a:r>
              <a:rPr lang="de-DE" dirty="0"/>
              <a:t>Ergebnisse können zu spekulativ sein</a:t>
            </a:r>
          </a:p>
          <a:p>
            <a:pPr lvl="1"/>
            <a:endParaRPr lang="de-DE" dirty="0"/>
          </a:p>
          <a:p>
            <a:pPr lvl="1"/>
            <a:r>
              <a:rPr lang="de-DE" dirty="0"/>
              <a:t>Nachbearbeitung kann aufwendig und komplex sein</a:t>
            </a:r>
          </a:p>
          <a:p>
            <a:pPr lvl="1"/>
            <a:endParaRPr lang="de-DE" dirty="0"/>
          </a:p>
          <a:p>
            <a:pPr lvl="1"/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© 2018 Universität Basel, MGU, FG Id/Td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1826-9277-4232-A2B5-17D05DFC7392}" type="slidenum">
              <a:rPr lang="de-CH" smtClean="0"/>
              <a:pPr/>
              <a:t>34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8934443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Varianten</a:t>
            </a:r>
            <a:br>
              <a:rPr lang="de-CH" dirty="0"/>
            </a:b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2000" y="1520826"/>
            <a:ext cx="2915864" cy="4716462"/>
          </a:xfrm>
        </p:spPr>
        <p:txBody>
          <a:bodyPr/>
          <a:lstStyle/>
          <a:p>
            <a:r>
              <a:rPr lang="de-CH" b="1" dirty="0"/>
              <a:t>Bereiche vorgeben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31800" y="6524626"/>
            <a:ext cx="2628032" cy="180718"/>
          </a:xfrm>
        </p:spPr>
        <p:txBody>
          <a:bodyPr/>
          <a:lstStyle/>
          <a:p>
            <a:r>
              <a:rPr lang="de-CH"/>
              <a:t>© 2018 Universität Basel, MGU, FG Id/Td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1826-9277-4232-A2B5-17D05DFC7392}" type="slidenum">
              <a:rPr lang="de-CH" smtClean="0"/>
              <a:pPr/>
              <a:t>35</a:t>
            </a:fld>
            <a:endParaRPr lang="de-CH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5BB5A8B-BE65-AC4B-9C62-C63950EAC9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1772816"/>
            <a:ext cx="7607905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6593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feil nach rechts 6">
            <a:extLst>
              <a:ext uri="{FF2B5EF4-FFF2-40B4-BE49-F238E27FC236}">
                <a16:creationId xmlns:a16="http://schemas.microsoft.com/office/drawing/2014/main" id="{63A5278D-4026-6340-98CB-7C684F3FB0AF}"/>
              </a:ext>
            </a:extLst>
          </p:cNvPr>
          <p:cNvSpPr/>
          <p:nvPr/>
        </p:nvSpPr>
        <p:spPr>
          <a:xfrm rot="20555656">
            <a:off x="1084637" y="2813547"/>
            <a:ext cx="681167" cy="344353"/>
          </a:xfrm>
          <a:prstGeom prst="rightArrow">
            <a:avLst>
              <a:gd name="adj1" fmla="val 27776"/>
              <a:gd name="adj2" fmla="val 4774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err="1">
              <a:solidFill>
                <a:schemeClr val="accent6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Varianten</a:t>
            </a:r>
            <a:br>
              <a:rPr lang="de-CH" dirty="0"/>
            </a:b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1999" y="1520826"/>
            <a:ext cx="3364563" cy="4716462"/>
          </a:xfrm>
        </p:spPr>
        <p:txBody>
          <a:bodyPr/>
          <a:lstStyle/>
          <a:p>
            <a:r>
              <a:rPr lang="de-CH" b="1" dirty="0"/>
              <a:t>Umgekehrtes Futures Wheel</a:t>
            </a:r>
          </a:p>
          <a:p>
            <a:endParaRPr lang="de-CH" dirty="0"/>
          </a:p>
          <a:p>
            <a:r>
              <a:rPr lang="de-CH" dirty="0"/>
              <a:t>Normal</a:t>
            </a:r>
          </a:p>
          <a:p>
            <a:r>
              <a:rPr lang="de-CH" dirty="0"/>
              <a:t>= immer weiter in die Zukunft</a:t>
            </a:r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r>
              <a:rPr lang="de-CH" dirty="0">
                <a:solidFill>
                  <a:schemeClr val="accent6"/>
                </a:solidFill>
              </a:rPr>
              <a:t>            «Auswirkungen von S?»</a:t>
            </a:r>
          </a:p>
          <a:p>
            <a:endParaRPr lang="de-CH" dirty="0"/>
          </a:p>
          <a:p>
            <a:endParaRPr lang="de-CH" dirty="0"/>
          </a:p>
          <a:p>
            <a:r>
              <a:rPr lang="de-CH" dirty="0"/>
              <a:t>Umgekehrt</a:t>
            </a:r>
          </a:p>
          <a:p>
            <a:r>
              <a:rPr lang="de-CH" dirty="0"/>
              <a:t>= immer näher an die Gegenwart</a:t>
            </a:r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r>
              <a:rPr lang="de-CH" dirty="0"/>
              <a:t>            </a:t>
            </a:r>
            <a:r>
              <a:rPr lang="de-CH" dirty="0">
                <a:solidFill>
                  <a:schemeClr val="tx2"/>
                </a:solidFill>
              </a:rPr>
              <a:t>«Ursachen von S?»</a:t>
            </a:r>
          </a:p>
          <a:p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© 2018 Universität Basel, MGU, FG Id/Td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1826-9277-4232-A2B5-17D05DFC7392}" type="slidenum">
              <a:rPr lang="de-CH" smtClean="0"/>
              <a:pPr/>
              <a:t>36</a:t>
            </a:fld>
            <a:endParaRPr lang="de-CH" dirty="0"/>
          </a:p>
        </p:txBody>
      </p:sp>
      <p:sp>
        <p:nvSpPr>
          <p:cNvPr id="85" name="Pfeil nach rechts 84">
            <a:extLst>
              <a:ext uri="{FF2B5EF4-FFF2-40B4-BE49-F238E27FC236}">
                <a16:creationId xmlns:a16="http://schemas.microsoft.com/office/drawing/2014/main" id="{F75E9232-EC39-BC40-ABDB-3F64AD4512FA}"/>
              </a:ext>
            </a:extLst>
          </p:cNvPr>
          <p:cNvSpPr/>
          <p:nvPr/>
        </p:nvSpPr>
        <p:spPr>
          <a:xfrm rot="20555656">
            <a:off x="1118619" y="5052094"/>
            <a:ext cx="681167" cy="344353"/>
          </a:xfrm>
          <a:prstGeom prst="rightArrow">
            <a:avLst>
              <a:gd name="adj1" fmla="val 27776"/>
              <a:gd name="adj2" fmla="val 4774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err="1"/>
          </a:p>
        </p:txBody>
      </p:sp>
      <p:pic>
        <p:nvPicPr>
          <p:cNvPr id="46" name="Grafik 45">
            <a:extLst>
              <a:ext uri="{FF2B5EF4-FFF2-40B4-BE49-F238E27FC236}">
                <a16:creationId xmlns:a16="http://schemas.microsoft.com/office/drawing/2014/main" id="{96781D3A-2740-7D4B-9E13-98403D2577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377" y="2864794"/>
            <a:ext cx="5203544" cy="3372494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BA04D9D1-F05F-2040-8A3F-7B918CA713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98" y="2775475"/>
            <a:ext cx="1028227" cy="779739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94AC7BE9-D08C-1547-8818-6EE6FC9480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79" y="5070782"/>
            <a:ext cx="1028227" cy="77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2488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Varianten</a:t>
            </a:r>
            <a:br>
              <a:rPr lang="de-CH" dirty="0"/>
            </a:b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1999" y="1520826"/>
            <a:ext cx="3364563" cy="4716462"/>
          </a:xfrm>
        </p:spPr>
        <p:txBody>
          <a:bodyPr/>
          <a:lstStyle/>
          <a:p>
            <a:r>
              <a:rPr lang="de-CH" b="1" dirty="0"/>
              <a:t>Futures Wheel V3</a:t>
            </a:r>
          </a:p>
          <a:p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© 2018 Universität Basel, MGU, FG Id/Td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1826-9277-4232-A2B5-17D05DFC7392}" type="slidenum">
              <a:rPr lang="de-CH" smtClean="0"/>
              <a:pPr/>
              <a:t>37</a:t>
            </a:fld>
            <a:endParaRPr lang="de-CH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DAF31BC-747F-0548-A96F-C7CD5317E7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0"/>
            <a:ext cx="62371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7592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Literatur</a:t>
            </a:r>
            <a:br>
              <a:rPr lang="de-CH" dirty="0"/>
            </a:br>
            <a:br>
              <a:rPr lang="de-CH" dirty="0"/>
            </a:b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2000" y="1520826"/>
            <a:ext cx="7740400" cy="4716462"/>
          </a:xfrm>
        </p:spPr>
        <p:txBody>
          <a:bodyPr/>
          <a:lstStyle/>
          <a:p>
            <a:pPr marL="357188" lvl="1" indent="-357188">
              <a:lnSpc>
                <a:spcPct val="100000"/>
              </a:lnSpc>
              <a:buNone/>
            </a:pPr>
            <a:r>
              <a:rPr lang="de-CH" sz="1200" dirty="0"/>
              <a:t>Ballard, James D.; Dilger, Fred C. (2008): </a:t>
            </a:r>
            <a:r>
              <a:rPr lang="de-CH" sz="1200" dirty="0" err="1"/>
              <a:t>Using</a:t>
            </a:r>
            <a:r>
              <a:rPr lang="de-CH" sz="1200" dirty="0"/>
              <a:t> </a:t>
            </a:r>
            <a:r>
              <a:rPr lang="de-CH" sz="1200" dirty="0" err="1"/>
              <a:t>Social</a:t>
            </a:r>
            <a:r>
              <a:rPr lang="de-CH" sz="1200" dirty="0"/>
              <a:t> Scientific </a:t>
            </a:r>
            <a:r>
              <a:rPr lang="de-CH" sz="1200" dirty="0" err="1"/>
              <a:t>Methodological</a:t>
            </a:r>
            <a:r>
              <a:rPr lang="de-CH" sz="1200" dirty="0"/>
              <a:t> </a:t>
            </a:r>
            <a:r>
              <a:rPr lang="de-CH" sz="1200" dirty="0" err="1"/>
              <a:t>Approaches</a:t>
            </a:r>
            <a:r>
              <a:rPr lang="de-CH" sz="1200" dirty="0"/>
              <a:t> </a:t>
            </a:r>
            <a:r>
              <a:rPr lang="de-CH" sz="1200" dirty="0" err="1"/>
              <a:t>to</a:t>
            </a:r>
            <a:r>
              <a:rPr lang="de-CH" sz="1200" dirty="0"/>
              <a:t> </a:t>
            </a:r>
            <a:r>
              <a:rPr lang="de-CH" sz="1200" dirty="0" err="1"/>
              <a:t>Reducing</a:t>
            </a:r>
            <a:r>
              <a:rPr lang="de-CH" sz="1200" dirty="0"/>
              <a:t> </a:t>
            </a:r>
            <a:r>
              <a:rPr lang="de-CH" sz="1200" dirty="0" err="1"/>
              <a:t>Risk</a:t>
            </a:r>
            <a:r>
              <a:rPr lang="de-CH" sz="1200" dirty="0"/>
              <a:t>: </a:t>
            </a:r>
            <a:r>
              <a:rPr lang="de-CH" sz="1200" dirty="0" err="1"/>
              <a:t>How</a:t>
            </a:r>
            <a:r>
              <a:rPr lang="de-CH" sz="1200" dirty="0"/>
              <a:t> </a:t>
            </a:r>
            <a:r>
              <a:rPr lang="de-CH" sz="1200" dirty="0" err="1"/>
              <a:t>the</a:t>
            </a:r>
            <a:r>
              <a:rPr lang="de-CH" sz="1200" dirty="0"/>
              <a:t> </a:t>
            </a:r>
            <a:r>
              <a:rPr lang="de-CH" sz="1200" dirty="0" err="1"/>
              <a:t>Risk</a:t>
            </a:r>
            <a:r>
              <a:rPr lang="de-CH" sz="1200" dirty="0"/>
              <a:t> </a:t>
            </a:r>
            <a:r>
              <a:rPr lang="de-CH" sz="1200" dirty="0" err="1"/>
              <a:t>Reduction</a:t>
            </a:r>
            <a:r>
              <a:rPr lang="de-CH" sz="1200" dirty="0"/>
              <a:t> Approach Works </a:t>
            </a:r>
            <a:r>
              <a:rPr lang="de-CH" sz="1200" dirty="0" err="1"/>
              <a:t>with</a:t>
            </a:r>
            <a:r>
              <a:rPr lang="de-CH" sz="1200" dirty="0"/>
              <a:t> </a:t>
            </a:r>
            <a:r>
              <a:rPr lang="de-CH" sz="1200" dirty="0" err="1"/>
              <a:t>Oil</a:t>
            </a:r>
            <a:r>
              <a:rPr lang="de-CH" sz="1200" dirty="0"/>
              <a:t> </a:t>
            </a:r>
            <a:r>
              <a:rPr lang="de-CH" sz="1200" dirty="0" err="1"/>
              <a:t>and</a:t>
            </a:r>
            <a:r>
              <a:rPr lang="de-CH" sz="1200" dirty="0"/>
              <a:t> Gas </a:t>
            </a:r>
            <a:r>
              <a:rPr lang="de-CH" sz="1200" dirty="0" err="1"/>
              <a:t>Faculties</a:t>
            </a:r>
            <a:r>
              <a:rPr lang="de-CH" sz="1200" dirty="0"/>
              <a:t>. Interna- </a:t>
            </a:r>
            <a:r>
              <a:rPr lang="de-CH" sz="1200" dirty="0" err="1"/>
              <a:t>tional</a:t>
            </a:r>
            <a:r>
              <a:rPr lang="de-CH" sz="1200" dirty="0"/>
              <a:t> Journal </a:t>
            </a:r>
            <a:r>
              <a:rPr lang="de-CH" sz="1200" dirty="0" err="1"/>
              <a:t>of</a:t>
            </a:r>
            <a:r>
              <a:rPr lang="de-CH" sz="1200" dirty="0"/>
              <a:t> </a:t>
            </a:r>
            <a:r>
              <a:rPr lang="de-CH" sz="1200" dirty="0" err="1"/>
              <a:t>Social</a:t>
            </a:r>
            <a:r>
              <a:rPr lang="de-CH" sz="1200" dirty="0"/>
              <a:t> </a:t>
            </a:r>
            <a:r>
              <a:rPr lang="de-CH" sz="1200" dirty="0" err="1"/>
              <a:t>Inquiry</a:t>
            </a:r>
            <a:r>
              <a:rPr lang="de-CH" sz="1200" dirty="0"/>
              <a:t>, 1 (1). 105-119.</a:t>
            </a:r>
          </a:p>
          <a:p>
            <a:pPr marL="357188" lvl="1" indent="-357188">
              <a:lnSpc>
                <a:spcPct val="100000"/>
              </a:lnSpc>
              <a:buNone/>
            </a:pPr>
            <a:r>
              <a:rPr lang="de-CH" sz="1200" dirty="0" err="1"/>
              <a:t>Benckendorff</a:t>
            </a:r>
            <a:r>
              <a:rPr lang="de-CH" sz="1200" dirty="0"/>
              <a:t>, Pierre; Edwards, Deborah (2008): </a:t>
            </a:r>
            <a:r>
              <a:rPr lang="de-CH" sz="1200" dirty="0" err="1"/>
              <a:t>Envisioning</a:t>
            </a:r>
            <a:r>
              <a:rPr lang="de-CH" sz="1200" dirty="0"/>
              <a:t> </a:t>
            </a:r>
            <a:r>
              <a:rPr lang="de-CH" sz="1200" dirty="0" err="1"/>
              <a:t>sustainable</a:t>
            </a:r>
            <a:r>
              <a:rPr lang="de-CH" sz="1200" dirty="0"/>
              <a:t> </a:t>
            </a:r>
            <a:r>
              <a:rPr lang="de-CH" sz="1200" dirty="0" err="1"/>
              <a:t>tourism</a:t>
            </a:r>
            <a:r>
              <a:rPr lang="de-CH" sz="1200" dirty="0"/>
              <a:t> </a:t>
            </a:r>
            <a:r>
              <a:rPr lang="de-CH" sz="1200" dirty="0" err="1"/>
              <a:t>futures</a:t>
            </a:r>
            <a:r>
              <a:rPr lang="de-CH" sz="1200" dirty="0"/>
              <a:t>: An </a:t>
            </a:r>
            <a:r>
              <a:rPr lang="de-CH" sz="1200" dirty="0" err="1"/>
              <a:t>evalu</a:t>
            </a:r>
            <a:r>
              <a:rPr lang="de-CH" sz="1200" dirty="0"/>
              <a:t>- </a:t>
            </a:r>
            <a:r>
              <a:rPr lang="de-CH" sz="1200" dirty="0" err="1"/>
              <a:t>ation</a:t>
            </a:r>
            <a:r>
              <a:rPr lang="de-CH" sz="1200" dirty="0"/>
              <a:t> </a:t>
            </a:r>
            <a:r>
              <a:rPr lang="de-CH" sz="1200" dirty="0" err="1"/>
              <a:t>of</a:t>
            </a:r>
            <a:r>
              <a:rPr lang="de-CH" sz="1200" dirty="0"/>
              <a:t> </a:t>
            </a:r>
            <a:r>
              <a:rPr lang="de-CH" sz="1200" dirty="0" err="1"/>
              <a:t>the</a:t>
            </a:r>
            <a:r>
              <a:rPr lang="de-CH" sz="1200" dirty="0"/>
              <a:t> </a:t>
            </a:r>
            <a:r>
              <a:rPr lang="de-CH" sz="1200" dirty="0" err="1"/>
              <a:t>futures</a:t>
            </a:r>
            <a:r>
              <a:rPr lang="de-CH" sz="1200" dirty="0"/>
              <a:t> </a:t>
            </a:r>
            <a:r>
              <a:rPr lang="de-CH" sz="1200" dirty="0" err="1"/>
              <a:t>wheel</a:t>
            </a:r>
            <a:r>
              <a:rPr lang="de-CH" sz="1200" dirty="0"/>
              <a:t> </a:t>
            </a:r>
            <a:r>
              <a:rPr lang="de-CH" sz="1200" dirty="0" err="1"/>
              <a:t>method</a:t>
            </a:r>
            <a:r>
              <a:rPr lang="de-CH" sz="1200" dirty="0"/>
              <a:t>. </a:t>
            </a:r>
            <a:r>
              <a:rPr lang="de-CH" sz="1200" dirty="0" err="1"/>
              <a:t>Tourism</a:t>
            </a:r>
            <a:r>
              <a:rPr lang="de-CH" sz="1200" dirty="0"/>
              <a:t> </a:t>
            </a:r>
            <a:r>
              <a:rPr lang="de-CH" sz="1200" dirty="0" err="1"/>
              <a:t>and</a:t>
            </a:r>
            <a:r>
              <a:rPr lang="de-CH" sz="1200" dirty="0"/>
              <a:t> </a:t>
            </a:r>
            <a:r>
              <a:rPr lang="de-CH" sz="1200" dirty="0" err="1"/>
              <a:t>Hospitality</a:t>
            </a:r>
            <a:r>
              <a:rPr lang="de-CH" sz="1200" dirty="0"/>
              <a:t> Research, 8(1). 25-36.</a:t>
            </a:r>
          </a:p>
          <a:p>
            <a:pPr marL="357188" lvl="1" indent="-357188">
              <a:lnSpc>
                <a:spcPct val="100000"/>
              </a:lnSpc>
              <a:buNone/>
            </a:pPr>
            <a:r>
              <a:rPr lang="de-CH" sz="1200" dirty="0" err="1"/>
              <a:t>Benckendorff</a:t>
            </a:r>
            <a:r>
              <a:rPr lang="de-CH" sz="1200" dirty="0"/>
              <a:t>, Pierre; Edwards, Deborah; </a:t>
            </a:r>
            <a:r>
              <a:rPr lang="de-CH" sz="1200" dirty="0" err="1"/>
              <a:t>Jurowski</a:t>
            </a:r>
            <a:r>
              <a:rPr lang="de-CH" sz="1200" dirty="0"/>
              <a:t>, Claudia; </a:t>
            </a:r>
            <a:r>
              <a:rPr lang="de-CH" sz="1200" dirty="0" err="1"/>
              <a:t>Liburd</a:t>
            </a:r>
            <a:r>
              <a:rPr lang="de-CH" sz="1200" dirty="0"/>
              <a:t>, Janne J.; Miller, Graham; Mos- </a:t>
            </a:r>
            <a:r>
              <a:rPr lang="de-CH" sz="1200" dirty="0" err="1"/>
              <a:t>cardo</a:t>
            </a:r>
            <a:r>
              <a:rPr lang="de-CH" sz="1200" dirty="0"/>
              <a:t>, </a:t>
            </a:r>
            <a:r>
              <a:rPr lang="de-CH" sz="1200" dirty="0" err="1"/>
              <a:t>Gianna</a:t>
            </a:r>
            <a:r>
              <a:rPr lang="de-CH" sz="1200" dirty="0"/>
              <a:t> (2009): </a:t>
            </a:r>
            <a:r>
              <a:rPr lang="de-CH" sz="1200" dirty="0" err="1"/>
              <a:t>Exploring</a:t>
            </a:r>
            <a:r>
              <a:rPr lang="de-CH" sz="1200" dirty="0"/>
              <a:t> </a:t>
            </a:r>
            <a:r>
              <a:rPr lang="de-CH" sz="1200" dirty="0" err="1"/>
              <a:t>the</a:t>
            </a:r>
            <a:r>
              <a:rPr lang="de-CH" sz="1200" dirty="0"/>
              <a:t> </a:t>
            </a:r>
            <a:r>
              <a:rPr lang="de-CH" sz="1200" dirty="0" err="1"/>
              <a:t>future</a:t>
            </a:r>
            <a:r>
              <a:rPr lang="de-CH" sz="1200" dirty="0"/>
              <a:t> </a:t>
            </a:r>
            <a:r>
              <a:rPr lang="de-CH" sz="1200" dirty="0" err="1"/>
              <a:t>of</a:t>
            </a:r>
            <a:r>
              <a:rPr lang="de-CH" sz="1200" dirty="0"/>
              <a:t> </a:t>
            </a:r>
            <a:r>
              <a:rPr lang="de-CH" sz="1200" dirty="0" err="1"/>
              <a:t>tourism</a:t>
            </a:r>
            <a:r>
              <a:rPr lang="de-CH" sz="1200" dirty="0"/>
              <a:t> </a:t>
            </a:r>
            <a:r>
              <a:rPr lang="de-CH" sz="1200" dirty="0" err="1"/>
              <a:t>and</a:t>
            </a:r>
            <a:r>
              <a:rPr lang="de-CH" sz="1200" dirty="0"/>
              <a:t> </a:t>
            </a:r>
            <a:r>
              <a:rPr lang="de-CH" sz="1200" dirty="0" err="1"/>
              <a:t>quality</a:t>
            </a:r>
            <a:r>
              <a:rPr lang="de-CH" sz="1200" dirty="0"/>
              <a:t> </a:t>
            </a:r>
            <a:r>
              <a:rPr lang="de-CH" sz="1200" dirty="0" err="1"/>
              <a:t>of</a:t>
            </a:r>
            <a:r>
              <a:rPr lang="de-CH" sz="1200" dirty="0"/>
              <a:t> </a:t>
            </a:r>
            <a:r>
              <a:rPr lang="de-CH" sz="1200" dirty="0" err="1"/>
              <a:t>life</a:t>
            </a:r>
            <a:r>
              <a:rPr lang="de-CH" sz="1200" dirty="0"/>
              <a:t>. </a:t>
            </a:r>
            <a:r>
              <a:rPr lang="de-CH" sz="1200" dirty="0" err="1"/>
              <a:t>Tourism</a:t>
            </a:r>
            <a:r>
              <a:rPr lang="de-CH" sz="1200" dirty="0"/>
              <a:t> </a:t>
            </a:r>
            <a:r>
              <a:rPr lang="de-CH" sz="1200" dirty="0" err="1"/>
              <a:t>and</a:t>
            </a:r>
            <a:r>
              <a:rPr lang="de-CH" sz="1200" dirty="0"/>
              <a:t> </a:t>
            </a:r>
            <a:r>
              <a:rPr lang="de-CH" sz="1200" dirty="0" err="1"/>
              <a:t>Hospitality</a:t>
            </a:r>
            <a:r>
              <a:rPr lang="de-CH" sz="1200" dirty="0"/>
              <a:t> Research, 9(2). 171-183.</a:t>
            </a:r>
          </a:p>
          <a:p>
            <a:pPr marL="357188" lvl="1" indent="-357188">
              <a:lnSpc>
                <a:spcPct val="100000"/>
              </a:lnSpc>
              <a:buNone/>
            </a:pPr>
            <a:r>
              <a:rPr lang="de-CH" sz="1200" dirty="0" err="1"/>
              <a:t>Bengston</a:t>
            </a:r>
            <a:r>
              <a:rPr lang="de-CH" sz="1200" dirty="0"/>
              <a:t>, David N. (2015): The Futures Wheel: A </a:t>
            </a:r>
            <a:r>
              <a:rPr lang="de-CH" sz="1200" dirty="0" err="1"/>
              <a:t>Method</a:t>
            </a:r>
            <a:r>
              <a:rPr lang="de-CH" sz="1200" dirty="0"/>
              <a:t> </a:t>
            </a:r>
            <a:r>
              <a:rPr lang="de-CH" sz="1200" dirty="0" err="1"/>
              <a:t>for</a:t>
            </a:r>
            <a:r>
              <a:rPr lang="de-CH" sz="1200" dirty="0"/>
              <a:t> </a:t>
            </a:r>
            <a:r>
              <a:rPr lang="de-CH" sz="1200" dirty="0" err="1"/>
              <a:t>Exploring</a:t>
            </a:r>
            <a:r>
              <a:rPr lang="de-CH" sz="1200" dirty="0"/>
              <a:t> </a:t>
            </a:r>
            <a:r>
              <a:rPr lang="de-CH" sz="1200" dirty="0" err="1"/>
              <a:t>the</a:t>
            </a:r>
            <a:r>
              <a:rPr lang="de-CH" sz="1200" dirty="0"/>
              <a:t> </a:t>
            </a:r>
            <a:r>
              <a:rPr lang="de-CH" sz="1200" dirty="0" err="1"/>
              <a:t>Implications</a:t>
            </a:r>
            <a:r>
              <a:rPr lang="de-CH" sz="1200" dirty="0"/>
              <a:t> </a:t>
            </a:r>
            <a:r>
              <a:rPr lang="de-CH" sz="1200" dirty="0" err="1"/>
              <a:t>of</a:t>
            </a:r>
            <a:r>
              <a:rPr lang="de-CH" sz="1200" dirty="0"/>
              <a:t> </a:t>
            </a:r>
            <a:r>
              <a:rPr lang="de-CH" sz="1200" dirty="0" err="1"/>
              <a:t>Social</a:t>
            </a:r>
            <a:r>
              <a:rPr lang="de-CH" sz="1200" dirty="0"/>
              <a:t>– </a:t>
            </a:r>
            <a:r>
              <a:rPr lang="de-CH" sz="1200" dirty="0" err="1"/>
              <a:t>Ecological</a:t>
            </a:r>
            <a:r>
              <a:rPr lang="de-CH" sz="1200" dirty="0"/>
              <a:t> Change. Society &amp; Natural Resources, 29. 374–379.</a:t>
            </a:r>
          </a:p>
          <a:p>
            <a:pPr marL="357188" lvl="1" indent="-357188">
              <a:lnSpc>
                <a:spcPct val="100000"/>
              </a:lnSpc>
              <a:buNone/>
            </a:pPr>
            <a:r>
              <a:rPr lang="de-CH" sz="1200" dirty="0" err="1"/>
              <a:t>Defila</a:t>
            </a:r>
            <a:r>
              <a:rPr lang="de-CH" sz="1200" dirty="0"/>
              <a:t>, Rico, Di Giulio, Antonietta, Ruesch Schweizer, Corinne (2018, in press): </a:t>
            </a:r>
            <a:r>
              <a:rPr lang="de-CH" sz="1200" dirty="0" err="1"/>
              <a:t>Two</a:t>
            </a:r>
            <a:r>
              <a:rPr lang="de-CH" sz="1200" dirty="0"/>
              <a:t> </a:t>
            </a:r>
            <a:r>
              <a:rPr lang="de-CH" sz="1200" dirty="0" err="1"/>
              <a:t>souls</a:t>
            </a:r>
            <a:r>
              <a:rPr lang="de-CH" sz="1200" dirty="0"/>
              <a:t> </a:t>
            </a:r>
            <a:r>
              <a:rPr lang="de-CH" sz="1200" dirty="0" err="1"/>
              <a:t>are</a:t>
            </a:r>
            <a:r>
              <a:rPr lang="de-CH" sz="1200" dirty="0"/>
              <a:t> </a:t>
            </a:r>
            <a:r>
              <a:rPr lang="de-CH" sz="1200" dirty="0" err="1"/>
              <a:t>dwelling</a:t>
            </a:r>
            <a:r>
              <a:rPr lang="de-CH" sz="1200" dirty="0"/>
              <a:t> in </a:t>
            </a:r>
            <a:r>
              <a:rPr lang="de-CH" sz="1200" dirty="0" err="1"/>
              <a:t>my</a:t>
            </a:r>
            <a:r>
              <a:rPr lang="de-CH" sz="1200" dirty="0"/>
              <a:t> </a:t>
            </a:r>
            <a:r>
              <a:rPr lang="de-CH" sz="1200" dirty="0" err="1"/>
              <a:t>breast</a:t>
            </a:r>
            <a:r>
              <a:rPr lang="de-CH" sz="1200" dirty="0"/>
              <a:t>: </a:t>
            </a:r>
            <a:r>
              <a:rPr lang="de-CH" sz="1200" dirty="0" err="1"/>
              <a:t>uncovering</a:t>
            </a:r>
            <a:r>
              <a:rPr lang="de-CH" sz="1200" dirty="0"/>
              <a:t> </a:t>
            </a:r>
            <a:r>
              <a:rPr lang="de-CH" sz="1200" dirty="0" err="1"/>
              <a:t>how</a:t>
            </a:r>
            <a:r>
              <a:rPr lang="de-CH" sz="1200" dirty="0"/>
              <a:t> </a:t>
            </a:r>
            <a:r>
              <a:rPr lang="de-CH" sz="1200" dirty="0" err="1"/>
              <a:t>individuals</a:t>
            </a:r>
            <a:r>
              <a:rPr lang="de-CH" sz="1200" dirty="0"/>
              <a:t> in </a:t>
            </a:r>
            <a:r>
              <a:rPr lang="de-CH" sz="1200" dirty="0" err="1"/>
              <a:t>their</a:t>
            </a:r>
            <a:r>
              <a:rPr lang="de-CH" sz="1200" dirty="0"/>
              <a:t> dual </a:t>
            </a:r>
            <a:r>
              <a:rPr lang="de-CH" sz="1200" dirty="0" err="1"/>
              <a:t>role</a:t>
            </a:r>
            <a:r>
              <a:rPr lang="de-CH" sz="1200" dirty="0"/>
              <a:t> </a:t>
            </a:r>
            <a:r>
              <a:rPr lang="de-CH" sz="1200" dirty="0" err="1"/>
              <a:t>as</a:t>
            </a:r>
            <a:r>
              <a:rPr lang="de-CH" sz="1200" dirty="0"/>
              <a:t> </a:t>
            </a:r>
            <a:r>
              <a:rPr lang="de-CH" sz="1200" dirty="0" err="1"/>
              <a:t>consumer-citizen</a:t>
            </a:r>
            <a:r>
              <a:rPr lang="de-CH" sz="1200" dirty="0"/>
              <a:t> per- </a:t>
            </a:r>
            <a:r>
              <a:rPr lang="de-CH" sz="1200" dirty="0" err="1"/>
              <a:t>ceive</a:t>
            </a:r>
            <a:r>
              <a:rPr lang="de-CH" sz="1200" dirty="0"/>
              <a:t> </a:t>
            </a:r>
            <a:r>
              <a:rPr lang="de-CH" sz="1200" dirty="0" err="1"/>
              <a:t>future</a:t>
            </a:r>
            <a:r>
              <a:rPr lang="de-CH" sz="1200" dirty="0"/>
              <a:t> </a:t>
            </a:r>
            <a:r>
              <a:rPr lang="de-CH" sz="1200" dirty="0" err="1"/>
              <a:t>energy</a:t>
            </a:r>
            <a:r>
              <a:rPr lang="de-CH" sz="1200" dirty="0"/>
              <a:t> </a:t>
            </a:r>
            <a:r>
              <a:rPr lang="de-CH" sz="1200" dirty="0" err="1"/>
              <a:t>policies</a:t>
            </a:r>
            <a:r>
              <a:rPr lang="de-CH" sz="1200" dirty="0"/>
              <a:t>. </a:t>
            </a:r>
            <a:r>
              <a:rPr lang="de-CH" sz="1200" dirty="0" err="1"/>
              <a:t>Energy</a:t>
            </a:r>
            <a:r>
              <a:rPr lang="de-CH" sz="1200" dirty="0"/>
              <a:t> Research &amp; </a:t>
            </a:r>
            <a:r>
              <a:rPr lang="de-CH" sz="1200" dirty="0" err="1"/>
              <a:t>Social</a:t>
            </a:r>
            <a:r>
              <a:rPr lang="de-CH" sz="1200" dirty="0"/>
              <a:t> Science 35.</a:t>
            </a:r>
          </a:p>
          <a:p>
            <a:pPr marL="357188" lvl="1" indent="-357188">
              <a:lnSpc>
                <a:spcPct val="100000"/>
              </a:lnSpc>
              <a:buNone/>
            </a:pPr>
            <a:r>
              <a:rPr lang="de-CH" sz="1200" dirty="0"/>
              <a:t>Glenn, Jerome C. (2009a): </a:t>
            </a:r>
            <a:r>
              <a:rPr lang="de-CH" sz="1200" dirty="0" err="1"/>
              <a:t>Introduction</a:t>
            </a:r>
            <a:r>
              <a:rPr lang="de-CH" sz="1200" dirty="0"/>
              <a:t> </a:t>
            </a:r>
            <a:r>
              <a:rPr lang="de-CH" sz="1200" dirty="0" err="1"/>
              <a:t>to</a:t>
            </a:r>
            <a:r>
              <a:rPr lang="de-CH" sz="1200" dirty="0"/>
              <a:t> The Futures Research </a:t>
            </a:r>
            <a:r>
              <a:rPr lang="de-CH" sz="1200" dirty="0" err="1"/>
              <a:t>Methods</a:t>
            </a:r>
            <a:r>
              <a:rPr lang="de-CH" sz="1200" dirty="0"/>
              <a:t> Series. In: Glenn, Je- </a:t>
            </a:r>
            <a:r>
              <a:rPr lang="de-CH" sz="1200" dirty="0" err="1"/>
              <a:t>rome</a:t>
            </a:r>
            <a:r>
              <a:rPr lang="de-CH" sz="1200" dirty="0"/>
              <a:t> C.; Gordon, Theodore J. (</a:t>
            </a:r>
            <a:r>
              <a:rPr lang="de-CH" sz="1200" dirty="0" err="1"/>
              <a:t>eds</a:t>
            </a:r>
            <a:r>
              <a:rPr lang="de-CH" sz="1200" dirty="0"/>
              <a:t>.): Futures Research </a:t>
            </a:r>
            <a:r>
              <a:rPr lang="de-CH" sz="1200" dirty="0" err="1"/>
              <a:t>Methodology</a:t>
            </a:r>
            <a:r>
              <a:rPr lang="de-CH" sz="1200" dirty="0"/>
              <a:t>, Version 3.0. The </a:t>
            </a:r>
            <a:r>
              <a:rPr lang="de-CH" sz="1200" dirty="0" err="1"/>
              <a:t>Millen</a:t>
            </a:r>
            <a:r>
              <a:rPr lang="de-CH" sz="1200" dirty="0"/>
              <a:t>- </a:t>
            </a:r>
            <a:r>
              <a:rPr lang="de-CH" sz="1200" dirty="0" err="1"/>
              <a:t>nium</a:t>
            </a:r>
            <a:r>
              <a:rPr lang="de-CH" sz="1200" dirty="0"/>
              <a:t> Project. Washington, DC: American Council </a:t>
            </a:r>
            <a:r>
              <a:rPr lang="de-CH" sz="1200" dirty="0" err="1"/>
              <a:t>for</a:t>
            </a:r>
            <a:r>
              <a:rPr lang="de-CH" sz="1200" dirty="0"/>
              <a:t> </a:t>
            </a:r>
            <a:r>
              <a:rPr lang="de-CH" sz="1200" dirty="0" err="1"/>
              <a:t>the</a:t>
            </a:r>
            <a:r>
              <a:rPr lang="de-CH" sz="1200" dirty="0"/>
              <a:t> United </a:t>
            </a:r>
            <a:r>
              <a:rPr lang="de-CH" sz="1200" dirty="0" err="1"/>
              <a:t>Nations</a:t>
            </a:r>
            <a:r>
              <a:rPr lang="de-CH" sz="1200" dirty="0"/>
              <a:t> University.</a:t>
            </a:r>
          </a:p>
          <a:p>
            <a:pPr marL="357188" lvl="1" indent="-357188">
              <a:lnSpc>
                <a:spcPct val="100000"/>
              </a:lnSpc>
              <a:buNone/>
            </a:pPr>
            <a:r>
              <a:rPr lang="de-CH" sz="1200" dirty="0"/>
              <a:t>Glenn, Jerome C. (2009b): The Futures Wheel. In: Glenn, Jerome C.; Gordon, Theodore J. (</a:t>
            </a:r>
            <a:r>
              <a:rPr lang="de-CH" sz="1200" dirty="0" err="1"/>
              <a:t>eds</a:t>
            </a:r>
            <a:r>
              <a:rPr lang="de-CH" sz="1200" dirty="0"/>
              <a:t>.): Futures Research </a:t>
            </a:r>
            <a:r>
              <a:rPr lang="de-CH" sz="1200" dirty="0" err="1"/>
              <a:t>Methodology</a:t>
            </a:r>
            <a:r>
              <a:rPr lang="de-CH" sz="1200" dirty="0"/>
              <a:t>, Version 3.0. The Millennium Project. Washington, DC: </a:t>
            </a:r>
            <a:r>
              <a:rPr lang="de-CH" sz="1200" dirty="0" err="1"/>
              <a:t>Ameri</a:t>
            </a:r>
            <a:r>
              <a:rPr lang="de-CH" sz="1200" dirty="0"/>
              <a:t>- </a:t>
            </a:r>
            <a:r>
              <a:rPr lang="de-CH" sz="1200" dirty="0" err="1"/>
              <a:t>can</a:t>
            </a:r>
            <a:r>
              <a:rPr lang="de-CH" sz="1200" dirty="0"/>
              <a:t> Council </a:t>
            </a:r>
            <a:r>
              <a:rPr lang="de-CH" sz="1200" dirty="0" err="1"/>
              <a:t>for</a:t>
            </a:r>
            <a:r>
              <a:rPr lang="de-CH" sz="1200" dirty="0"/>
              <a:t> </a:t>
            </a:r>
            <a:r>
              <a:rPr lang="de-CH" sz="1200" dirty="0" err="1"/>
              <a:t>the</a:t>
            </a:r>
            <a:r>
              <a:rPr lang="de-CH" sz="1200" dirty="0"/>
              <a:t> United </a:t>
            </a:r>
            <a:r>
              <a:rPr lang="de-CH" sz="1200" dirty="0" err="1"/>
              <a:t>Nations</a:t>
            </a:r>
            <a:r>
              <a:rPr lang="de-CH" sz="1200" dirty="0"/>
              <a:t> University. Chapter 6.</a:t>
            </a:r>
          </a:p>
          <a:p>
            <a:pPr marL="357188" lvl="1" indent="-357188">
              <a:lnSpc>
                <a:spcPct val="100000"/>
              </a:lnSpc>
              <a:buNone/>
            </a:pPr>
            <a:r>
              <a:rPr lang="de-CH" sz="1200" dirty="0"/>
              <a:t>Gordon, Theodore J. (1994): Integration </a:t>
            </a:r>
            <a:r>
              <a:rPr lang="de-CH" sz="1200" dirty="0" err="1"/>
              <a:t>of</a:t>
            </a:r>
            <a:r>
              <a:rPr lang="de-CH" sz="1200" dirty="0"/>
              <a:t> </a:t>
            </a:r>
            <a:r>
              <a:rPr lang="de-CH" sz="1200" dirty="0" err="1"/>
              <a:t>Forecasting</a:t>
            </a:r>
            <a:r>
              <a:rPr lang="de-CH" sz="1200" dirty="0"/>
              <a:t> </a:t>
            </a:r>
            <a:r>
              <a:rPr lang="de-CH" sz="1200" dirty="0" err="1"/>
              <a:t>Methods</a:t>
            </a:r>
            <a:r>
              <a:rPr lang="de-CH" sz="1200" dirty="0"/>
              <a:t> </a:t>
            </a:r>
            <a:r>
              <a:rPr lang="de-CH" sz="1200" dirty="0" err="1"/>
              <a:t>and</a:t>
            </a:r>
            <a:r>
              <a:rPr lang="de-CH" sz="1200" dirty="0"/>
              <a:t> </a:t>
            </a:r>
            <a:r>
              <a:rPr lang="de-CH" sz="1200" dirty="0" err="1"/>
              <a:t>the</a:t>
            </a:r>
            <a:r>
              <a:rPr lang="de-CH" sz="1200" dirty="0"/>
              <a:t> Frontiers </a:t>
            </a:r>
            <a:r>
              <a:rPr lang="de-CH" sz="1200" dirty="0" err="1"/>
              <a:t>of</a:t>
            </a:r>
            <a:r>
              <a:rPr lang="de-CH" sz="1200" dirty="0"/>
              <a:t> Future Re- </a:t>
            </a:r>
            <a:r>
              <a:rPr lang="de-CH" sz="1200" dirty="0" err="1"/>
              <a:t>search</a:t>
            </a:r>
            <a:r>
              <a:rPr lang="de-CH" sz="1200" dirty="0"/>
              <a:t>. In: Futures Research </a:t>
            </a:r>
            <a:r>
              <a:rPr lang="de-CH" sz="1200" dirty="0" err="1"/>
              <a:t>Methodology</a:t>
            </a:r>
            <a:r>
              <a:rPr lang="de-CH" sz="1200" dirty="0"/>
              <a:t>, Version 2.0. The AC/UNU Millennium Project, Washington, DC.</a:t>
            </a:r>
          </a:p>
          <a:p>
            <a:pPr marL="357188" lvl="1" indent="-357188">
              <a:lnSpc>
                <a:spcPct val="100000"/>
              </a:lnSpc>
              <a:buNone/>
            </a:pPr>
            <a:r>
              <a:rPr lang="de-CH" sz="1200" dirty="0"/>
              <a:t>List, Dennis (2004): Multiple </a:t>
            </a:r>
            <a:r>
              <a:rPr lang="de-CH" sz="1200" dirty="0" err="1"/>
              <a:t>pasts</a:t>
            </a:r>
            <a:r>
              <a:rPr lang="de-CH" sz="1200" dirty="0"/>
              <a:t>, </a:t>
            </a:r>
            <a:r>
              <a:rPr lang="de-CH" sz="1200" dirty="0" err="1"/>
              <a:t>converging</a:t>
            </a:r>
            <a:r>
              <a:rPr lang="de-CH" sz="1200" dirty="0"/>
              <a:t> </a:t>
            </a:r>
            <a:r>
              <a:rPr lang="de-CH" sz="1200" dirty="0" err="1"/>
              <a:t>presents</a:t>
            </a:r>
            <a:r>
              <a:rPr lang="de-CH" sz="1200" dirty="0"/>
              <a:t>, </a:t>
            </a:r>
            <a:r>
              <a:rPr lang="de-CH" sz="1200" dirty="0" err="1"/>
              <a:t>and</a:t>
            </a:r>
            <a:r>
              <a:rPr lang="de-CH" sz="1200" dirty="0"/>
              <a:t> alternative </a:t>
            </a:r>
            <a:r>
              <a:rPr lang="de-CH" sz="1200" dirty="0" err="1"/>
              <a:t>futures</a:t>
            </a:r>
            <a:r>
              <a:rPr lang="de-CH" sz="1200" dirty="0"/>
              <a:t>. Futures, 36. 23-43.</a:t>
            </a:r>
          </a:p>
          <a:p>
            <a:pPr marL="357188" lvl="1" indent="-357188">
              <a:lnSpc>
                <a:spcPct val="100000"/>
              </a:lnSpc>
              <a:buNone/>
            </a:pPr>
            <a:r>
              <a:rPr lang="de-CH" sz="1200" dirty="0"/>
              <a:t>Snyder, David P. (1993): The Futures Wheel: A Strategic </a:t>
            </a:r>
            <a:r>
              <a:rPr lang="de-CH" sz="1200" dirty="0" err="1"/>
              <a:t>Thinking</a:t>
            </a:r>
            <a:r>
              <a:rPr lang="de-CH" sz="1200" dirty="0"/>
              <a:t> </a:t>
            </a:r>
            <a:r>
              <a:rPr lang="de-CH" sz="1200" dirty="0" err="1"/>
              <a:t>Exercise</a:t>
            </a:r>
            <a:r>
              <a:rPr lang="de-CH" sz="1200" dirty="0"/>
              <a:t>. Bethesda, Maryland: The Snyder Family Enterprise.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© 2018 Universität Basel, MGU, FG Id/Td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1826-9277-4232-A2B5-17D05DFC7392}" type="slidenum">
              <a:rPr lang="de-CH" smtClean="0"/>
              <a:pPr/>
              <a:t>38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587583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Links</a:t>
            </a:r>
            <a:br>
              <a:rPr lang="de-CH" dirty="0"/>
            </a:br>
            <a:br>
              <a:rPr lang="de-CH" dirty="0"/>
            </a:b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1800" y="1520826"/>
            <a:ext cx="7884616" cy="4716462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de-CH" dirty="0" err="1"/>
              <a:t>www.mindtools.com</a:t>
            </a:r>
            <a:r>
              <a:rPr lang="de-CH" dirty="0"/>
              <a:t>/</a:t>
            </a:r>
            <a:r>
              <a:rPr lang="de-CH" dirty="0" err="1"/>
              <a:t>pages</a:t>
            </a:r>
            <a:r>
              <a:rPr lang="de-CH" dirty="0"/>
              <a:t>/</a:t>
            </a:r>
            <a:r>
              <a:rPr lang="de-CH" dirty="0" err="1"/>
              <a:t>article</a:t>
            </a:r>
            <a:r>
              <a:rPr lang="de-CH" dirty="0"/>
              <a:t>/</a:t>
            </a:r>
            <a:r>
              <a:rPr lang="de-CH" dirty="0" err="1"/>
              <a:t>futures-wheel.htm</a:t>
            </a:r>
            <a:r>
              <a:rPr lang="de-CH" dirty="0"/>
              <a:t> </a:t>
            </a:r>
          </a:p>
          <a:p>
            <a:pPr>
              <a:lnSpc>
                <a:spcPct val="200000"/>
              </a:lnSpc>
            </a:pPr>
            <a:r>
              <a:rPr lang="de-CH" dirty="0" err="1"/>
              <a:t>antofagastaforesight.wordpress.com</a:t>
            </a:r>
            <a:r>
              <a:rPr lang="de-CH" dirty="0"/>
              <a:t>/</a:t>
            </a:r>
            <a:r>
              <a:rPr lang="de-CH" dirty="0" err="1"/>
              <a:t>methods</a:t>
            </a:r>
            <a:r>
              <a:rPr lang="de-CH" dirty="0"/>
              <a:t>/</a:t>
            </a:r>
            <a:r>
              <a:rPr lang="de-CH" dirty="0" err="1"/>
              <a:t>futures-wheel</a:t>
            </a:r>
            <a:endParaRPr lang="de-CH" dirty="0"/>
          </a:p>
          <a:p>
            <a:pPr>
              <a:lnSpc>
                <a:spcPct val="200000"/>
              </a:lnSpc>
            </a:pPr>
            <a:r>
              <a:rPr lang="de-CH" dirty="0" err="1"/>
              <a:t>bawiki.com</a:t>
            </a:r>
            <a:r>
              <a:rPr lang="de-CH" dirty="0"/>
              <a:t>/</a:t>
            </a:r>
            <a:r>
              <a:rPr lang="de-CH" dirty="0" err="1"/>
              <a:t>wiki</a:t>
            </a:r>
            <a:r>
              <a:rPr lang="de-CH" dirty="0"/>
              <a:t>/</a:t>
            </a:r>
            <a:r>
              <a:rPr lang="de-CH" dirty="0" err="1"/>
              <a:t>techniques</a:t>
            </a:r>
            <a:r>
              <a:rPr lang="de-CH" dirty="0"/>
              <a:t>/</a:t>
            </a:r>
            <a:r>
              <a:rPr lang="de-CH" dirty="0" err="1"/>
              <a:t>futures-wheel</a:t>
            </a:r>
            <a:endParaRPr lang="de-CH" dirty="0"/>
          </a:p>
          <a:p>
            <a:pPr>
              <a:lnSpc>
                <a:spcPct val="200000"/>
              </a:lnSpc>
            </a:pPr>
            <a:r>
              <a:rPr lang="de-CH" dirty="0" err="1"/>
              <a:t>abenteuerzukunft.wordpress.com</a:t>
            </a:r>
            <a:r>
              <a:rPr lang="de-CH" dirty="0"/>
              <a:t>/2015/07/18/einstieg-in-alternative-</a:t>
            </a:r>
            <a:r>
              <a:rPr lang="de-CH" dirty="0" err="1"/>
              <a:t>realitaten</a:t>
            </a:r>
            <a:endParaRPr lang="de-CH" dirty="0"/>
          </a:p>
          <a:p>
            <a:pPr>
              <a:lnSpc>
                <a:spcPct val="200000"/>
              </a:lnSpc>
            </a:pPr>
            <a:r>
              <a:rPr lang="de-CH" dirty="0" err="1"/>
              <a:t>blog.zukunftswissenschaft.de</a:t>
            </a:r>
            <a:endParaRPr lang="de-CH" dirty="0"/>
          </a:p>
          <a:p>
            <a:pPr marL="0" lvl="1" indent="0">
              <a:buNone/>
            </a:pPr>
            <a:endParaRPr lang="de-CH" sz="1400" dirty="0"/>
          </a:p>
          <a:p>
            <a:pPr marL="0" lvl="1" indent="0">
              <a:buNone/>
            </a:pPr>
            <a:endParaRPr lang="de-CH" sz="1400" dirty="0"/>
          </a:p>
          <a:p>
            <a:pPr marL="0" lvl="1" indent="0">
              <a:buNone/>
            </a:pPr>
            <a:endParaRPr lang="de-CH" sz="1400" dirty="0"/>
          </a:p>
          <a:p>
            <a:pPr marL="0" lvl="1" indent="0">
              <a:buNone/>
            </a:pPr>
            <a:endParaRPr lang="de-CH" sz="1400" dirty="0"/>
          </a:p>
          <a:p>
            <a:pPr marL="0" lvl="1" indent="0">
              <a:buNone/>
            </a:pPr>
            <a:endParaRPr lang="de-CH" sz="1400" dirty="0"/>
          </a:p>
          <a:p>
            <a:pPr marL="0" lvl="1" indent="0">
              <a:buNone/>
            </a:pPr>
            <a:endParaRPr lang="de-CH" sz="1400" dirty="0"/>
          </a:p>
          <a:p>
            <a:pPr marL="0" lvl="1" indent="0">
              <a:buNone/>
            </a:pPr>
            <a:r>
              <a:rPr lang="de-CH" sz="1400" dirty="0"/>
              <a:t>zugegriffen am 27.11.2018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31800" y="6524626"/>
            <a:ext cx="2412008" cy="333374"/>
          </a:xfrm>
        </p:spPr>
        <p:txBody>
          <a:bodyPr/>
          <a:lstStyle/>
          <a:p>
            <a:r>
              <a:rPr lang="de-CH"/>
              <a:t>© 2018 Universität Basel, MGU, FG Id/Td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1826-9277-4232-A2B5-17D05DFC7392}" type="slidenum">
              <a:rPr lang="de-CH" smtClean="0"/>
              <a:pPr/>
              <a:t>39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42810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Hintergrund der Methode "Futures Wheel"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2000" y="1520826"/>
            <a:ext cx="8280200" cy="3780382"/>
          </a:xfrm>
        </p:spPr>
        <p:txBody>
          <a:bodyPr/>
          <a:lstStyle/>
          <a:p>
            <a:r>
              <a:rPr lang="de-CH" b="1" dirty="0"/>
              <a:t>Explorativ an die Zukunft herangehen</a:t>
            </a:r>
          </a:p>
          <a:p>
            <a:endParaRPr lang="de-CH" dirty="0"/>
          </a:p>
          <a:p>
            <a:pPr lvl="1"/>
            <a:r>
              <a:rPr lang="de-CH" dirty="0"/>
              <a:t>Frage: Welche </a:t>
            </a:r>
            <a:r>
              <a:rPr lang="de-CH" dirty="0" err="1"/>
              <a:t>Zukünfte</a:t>
            </a:r>
            <a:r>
              <a:rPr lang="de-CH" dirty="0"/>
              <a:t> wären möglich? Was würde sich voraussichtlich bzw. möglicherweise ändern, wenn eine bestimmte Entwicklung stattfinden würde?</a:t>
            </a:r>
          </a:p>
          <a:p>
            <a:pPr lvl="1"/>
            <a:endParaRPr lang="de-CH" dirty="0"/>
          </a:p>
          <a:p>
            <a:pPr lvl="1"/>
            <a:r>
              <a:rPr lang="de-DE" dirty="0"/>
              <a:t>Ziel: Vielzahl möglicher </a:t>
            </a:r>
            <a:r>
              <a:rPr lang="de-DE" dirty="0" err="1"/>
              <a:t>Zukünfte</a:t>
            </a:r>
            <a:r>
              <a:rPr lang="de-DE" dirty="0"/>
              <a:t> identifizieren</a:t>
            </a:r>
          </a:p>
          <a:p>
            <a:pPr lvl="1"/>
            <a:endParaRPr lang="de-DE" dirty="0"/>
          </a:p>
          <a:p>
            <a:pPr lvl="1"/>
            <a:r>
              <a:rPr lang="de-DE" dirty="0"/>
              <a:t>Kriterium: Plausibilität (keine Illusionen, erfundene Geschichten, Spekulationen, haltlose Ursache-Wirkungs-Beziehungen)</a:t>
            </a:r>
          </a:p>
          <a:p>
            <a:pPr lvl="1"/>
            <a:endParaRPr lang="de-CH" dirty="0"/>
          </a:p>
          <a:p>
            <a:pPr lvl="1"/>
            <a:r>
              <a:rPr lang="de-DE" dirty="0"/>
              <a:t>Methoden: sollen dabei unterstützen, mögliche plausible </a:t>
            </a:r>
            <a:r>
              <a:rPr lang="de-DE" dirty="0" err="1"/>
              <a:t>Zukünfte</a:t>
            </a:r>
            <a:r>
              <a:rPr lang="de-DE" dirty="0"/>
              <a:t> zu entwickeln, und helfen, die Annahmen, die diesen zu Grunde liegen, aufzudecken</a:t>
            </a:r>
            <a:endParaRPr lang="de-CH" dirty="0"/>
          </a:p>
          <a:p>
            <a:pPr lvl="1"/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31800" y="6524626"/>
            <a:ext cx="2484016" cy="180718"/>
          </a:xfrm>
        </p:spPr>
        <p:txBody>
          <a:bodyPr/>
          <a:lstStyle/>
          <a:p>
            <a:r>
              <a:rPr lang="de-CH"/>
              <a:t>© 2018 Universität Basel, MGU, FG Id/Td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1826-9277-4232-A2B5-17D05DFC7392}" type="slidenum">
              <a:rPr lang="de-CH" smtClean="0"/>
              <a:pPr/>
              <a:t>4</a:t>
            </a:fld>
            <a:endParaRPr lang="de-CH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DAAE6E0-B97B-DE42-887B-E1CA60D4911E}"/>
              </a:ext>
            </a:extLst>
          </p:cNvPr>
          <p:cNvSpPr txBox="1"/>
          <p:nvPr/>
        </p:nvSpPr>
        <p:spPr>
          <a:xfrm>
            <a:off x="431800" y="5661248"/>
            <a:ext cx="8280400" cy="504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2200"/>
              </a:lnSpc>
            </a:pPr>
            <a:r>
              <a:rPr lang="de-CH" sz="2400" b="1" dirty="0">
                <a:solidFill>
                  <a:schemeClr val="accent5"/>
                </a:solidFill>
                <a:sym typeface="Wingdings" pitchFamily="2" charset="2"/>
              </a:rPr>
              <a:t> </a:t>
            </a:r>
            <a:r>
              <a:rPr lang="de-CH" sz="2400" b="1" dirty="0">
                <a:solidFill>
                  <a:schemeClr val="accent5"/>
                </a:solidFill>
              </a:rPr>
              <a:t>Futures Wheel</a:t>
            </a:r>
            <a:endParaRPr lang="de-DE" sz="2400" b="1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85A41F8-3C5E-D44B-A914-CBF7748998C5}"/>
              </a:ext>
            </a:extLst>
          </p:cNvPr>
          <p:cNvSpPr txBox="1"/>
          <p:nvPr/>
        </p:nvSpPr>
        <p:spPr>
          <a:xfrm>
            <a:off x="2570205" y="518984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ts val="2200"/>
              </a:lnSpc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221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800" y="404813"/>
            <a:ext cx="8280400" cy="755936"/>
          </a:xfrm>
        </p:spPr>
        <p:txBody>
          <a:bodyPr/>
          <a:lstStyle/>
          <a:p>
            <a:r>
              <a:rPr lang="de-CH" dirty="0"/>
              <a:t>Das Prinzip der Methode – systematisch erläutert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2000" y="1520826"/>
            <a:ext cx="8280200" cy="4716462"/>
          </a:xfrm>
        </p:spPr>
        <p:txBody>
          <a:bodyPr/>
          <a:lstStyle/>
          <a:p>
            <a:r>
              <a:rPr lang="de-CH" b="1" dirty="0"/>
              <a:t>Explorativ an die Zukunft herangehen</a:t>
            </a:r>
          </a:p>
          <a:p>
            <a:endParaRPr lang="de-CH" dirty="0"/>
          </a:p>
          <a:p>
            <a:pPr marL="0" lvl="1" indent="0">
              <a:buNone/>
            </a:pPr>
            <a:r>
              <a:rPr lang="de-CH" dirty="0"/>
              <a:t>Ziel:</a:t>
            </a:r>
          </a:p>
          <a:p>
            <a:pPr marL="0" lvl="1" indent="0">
              <a:buNone/>
            </a:pPr>
            <a:r>
              <a:rPr lang="de-CH" dirty="0"/>
              <a:t>Auswirkungen von Veränderungen (Trends, Ereignisse, aufkommende Themen, mögliche Entscheidungen) strukturiert erkunden und visualisieren.</a:t>
            </a:r>
          </a:p>
          <a:p>
            <a:pPr lvl="1"/>
            <a:endParaRPr lang="de-CH" dirty="0"/>
          </a:p>
          <a:p>
            <a:pPr marL="0" lvl="1" indent="0">
              <a:buNone/>
            </a:pPr>
            <a:r>
              <a:rPr lang="de-CH" dirty="0"/>
              <a:t>Inhalt:</a:t>
            </a:r>
          </a:p>
          <a:p>
            <a:pPr marL="0" lvl="1" indent="0">
              <a:buNone/>
            </a:pPr>
            <a:r>
              <a:rPr lang="de-CH" dirty="0"/>
              <a:t>Vorstellung dessen, was geschehen wird </a:t>
            </a:r>
            <a:br>
              <a:rPr lang="de-CH" dirty="0"/>
            </a:br>
            <a:r>
              <a:rPr lang="de-CH" dirty="0"/>
              <a:t>bzw. geschehen könnte.</a:t>
            </a:r>
          </a:p>
          <a:p>
            <a:pPr lvl="1"/>
            <a:endParaRPr lang="de-CH" dirty="0"/>
          </a:p>
          <a:p>
            <a:pPr marL="0" lvl="1" indent="0">
              <a:buNone/>
            </a:pPr>
            <a:r>
              <a:rPr lang="de-CH" dirty="0"/>
              <a:t>Vorgehen: </a:t>
            </a:r>
          </a:p>
          <a:p>
            <a:pPr marL="0" lvl="1" indent="0">
              <a:buNone/>
            </a:pPr>
            <a:r>
              <a:rPr lang="de-CH" dirty="0"/>
              <a:t>Strukturiertes Brainstorming</a:t>
            </a:r>
          </a:p>
          <a:p>
            <a:pPr lvl="1"/>
            <a:endParaRPr lang="de-CH" dirty="0"/>
          </a:p>
          <a:p>
            <a:pPr marL="0" lvl="1" indent="0">
              <a:buNone/>
            </a:pP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31800" y="6524626"/>
            <a:ext cx="2484016" cy="180718"/>
          </a:xfrm>
        </p:spPr>
        <p:txBody>
          <a:bodyPr/>
          <a:lstStyle/>
          <a:p>
            <a:r>
              <a:rPr lang="de-CH"/>
              <a:t>© 2018 Universität Basel, MGU, FG Id/Td</a:t>
            </a:r>
            <a:endParaRPr lang="de-CH" dirty="0"/>
          </a:p>
        </p:txBody>
      </p:sp>
      <p:sp>
        <p:nvSpPr>
          <p:cNvPr id="44" name="Foliennummernplatzhalter 5">
            <a:extLst>
              <a:ext uri="{FF2B5EF4-FFF2-40B4-BE49-F238E27FC236}">
                <a16:creationId xmlns:a16="http://schemas.microsoft.com/office/drawing/2014/main" id="{7202017B-11EB-4148-A226-6032D6D4C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8444" y="6525344"/>
            <a:ext cx="143756" cy="180000"/>
          </a:xfrm>
          <a:noFill/>
          <a:ln>
            <a:noFill/>
          </a:ln>
        </p:spPr>
        <p:txBody>
          <a:bodyPr/>
          <a:lstStyle/>
          <a:p>
            <a:fld id="{B3811826-9277-4232-A2B5-17D05DFC7392}" type="slidenum">
              <a:rPr lang="de-CH" smtClean="0"/>
              <a:pPr/>
              <a:t>5</a:t>
            </a:fld>
            <a:endParaRPr lang="de-CH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3D402D9-5BE9-904A-92C6-BFC598D043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795" y="4244852"/>
            <a:ext cx="1203085" cy="91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098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800" y="404813"/>
            <a:ext cx="8280400" cy="755936"/>
          </a:xfrm>
        </p:spPr>
        <p:txBody>
          <a:bodyPr/>
          <a:lstStyle/>
          <a:p>
            <a:r>
              <a:rPr lang="de-CH" dirty="0"/>
              <a:t>Das Prinzip der Methode – systematisch erläutert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2000" y="1520826"/>
            <a:ext cx="8280200" cy="4716462"/>
          </a:xfrm>
        </p:spPr>
        <p:txBody>
          <a:bodyPr/>
          <a:lstStyle/>
          <a:p>
            <a:r>
              <a:rPr lang="de-CH" b="1" dirty="0"/>
              <a:t>Explorativ an die Zukunft herangehen</a:t>
            </a:r>
          </a:p>
          <a:p>
            <a:endParaRPr lang="de-CH" dirty="0"/>
          </a:p>
          <a:p>
            <a:pPr marL="0" lvl="1" indent="0">
              <a:buNone/>
            </a:pPr>
            <a:r>
              <a:rPr lang="de-CH" dirty="0"/>
              <a:t>Ziel:</a:t>
            </a:r>
          </a:p>
          <a:p>
            <a:pPr marL="0" lvl="1" indent="0">
              <a:buNone/>
            </a:pPr>
            <a:r>
              <a:rPr lang="de-CH" dirty="0"/>
              <a:t>Auswirkungen von Veränderungen (Trends, Ereignisse, aufkommende Themen, mögliche Entscheidungen) strukturiert erkunden und visualisieren.</a:t>
            </a:r>
          </a:p>
          <a:p>
            <a:pPr lvl="1"/>
            <a:endParaRPr lang="de-CH" dirty="0"/>
          </a:p>
          <a:p>
            <a:pPr marL="0" lvl="1" indent="0">
              <a:buNone/>
            </a:pPr>
            <a:r>
              <a:rPr lang="de-CH" dirty="0"/>
              <a:t>Inhalt:</a:t>
            </a:r>
          </a:p>
          <a:p>
            <a:pPr marL="0" lvl="1" indent="0">
              <a:buNone/>
            </a:pPr>
            <a:r>
              <a:rPr lang="de-CH" dirty="0"/>
              <a:t>Vorstellung dessen, was geschehen wird </a:t>
            </a:r>
            <a:br>
              <a:rPr lang="de-CH" dirty="0"/>
            </a:br>
            <a:r>
              <a:rPr lang="de-CH" dirty="0"/>
              <a:t>bzw. geschehen könnte.</a:t>
            </a:r>
          </a:p>
          <a:p>
            <a:pPr lvl="1"/>
            <a:endParaRPr lang="de-CH" dirty="0"/>
          </a:p>
          <a:p>
            <a:pPr marL="0" lvl="1" indent="0">
              <a:buNone/>
            </a:pPr>
            <a:r>
              <a:rPr lang="de-CH" dirty="0"/>
              <a:t>Vorgehen: </a:t>
            </a:r>
          </a:p>
          <a:p>
            <a:pPr marL="0" lvl="1" indent="0">
              <a:buNone/>
            </a:pPr>
            <a:r>
              <a:rPr lang="de-CH" dirty="0"/>
              <a:t>Strukturiertes Brainstorming</a:t>
            </a:r>
          </a:p>
          <a:p>
            <a:pPr lvl="1"/>
            <a:endParaRPr lang="de-CH" dirty="0"/>
          </a:p>
          <a:p>
            <a:pPr marL="0" lvl="1" indent="0">
              <a:buNone/>
            </a:pP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31800" y="6524626"/>
            <a:ext cx="2556024" cy="288750"/>
          </a:xfrm>
        </p:spPr>
        <p:txBody>
          <a:bodyPr/>
          <a:lstStyle/>
          <a:p>
            <a:r>
              <a:rPr lang="de-CH"/>
              <a:t>© 2018 Universität Basel, MGU, FG Id/Td</a:t>
            </a:r>
            <a:endParaRPr lang="de-CH" dirty="0"/>
          </a:p>
        </p:txBody>
      </p:sp>
      <p:sp>
        <p:nvSpPr>
          <p:cNvPr id="44" name="Foliennummernplatzhalter 5">
            <a:extLst>
              <a:ext uri="{FF2B5EF4-FFF2-40B4-BE49-F238E27FC236}">
                <a16:creationId xmlns:a16="http://schemas.microsoft.com/office/drawing/2014/main" id="{7202017B-11EB-4148-A226-6032D6D4C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8444" y="6525344"/>
            <a:ext cx="143756" cy="180000"/>
          </a:xfrm>
          <a:noFill/>
          <a:ln>
            <a:noFill/>
          </a:ln>
        </p:spPr>
        <p:txBody>
          <a:bodyPr/>
          <a:lstStyle/>
          <a:p>
            <a:fld id="{B3811826-9277-4232-A2B5-17D05DFC7392}" type="slidenum">
              <a:rPr lang="de-CH" smtClean="0"/>
              <a:pPr/>
              <a:t>6</a:t>
            </a:fld>
            <a:endParaRPr lang="de-CH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F60F9D0-2F68-2245-9C3A-2D7C569E15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717031"/>
            <a:ext cx="1463714" cy="147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475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E8BEBB41-DB87-FB41-B55A-C62CFC4545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717032"/>
            <a:ext cx="2763829" cy="217358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800" y="404813"/>
            <a:ext cx="8280400" cy="755936"/>
          </a:xfrm>
        </p:spPr>
        <p:txBody>
          <a:bodyPr/>
          <a:lstStyle/>
          <a:p>
            <a:r>
              <a:rPr lang="de-CH" dirty="0"/>
              <a:t>Das Prinzip der Methode – systematisch erläutert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2000" y="1520826"/>
            <a:ext cx="8280200" cy="4716462"/>
          </a:xfrm>
        </p:spPr>
        <p:txBody>
          <a:bodyPr/>
          <a:lstStyle/>
          <a:p>
            <a:r>
              <a:rPr lang="de-CH" b="1" dirty="0"/>
              <a:t>Explorativ an die Zukunft herangehen</a:t>
            </a:r>
          </a:p>
          <a:p>
            <a:endParaRPr lang="de-CH" dirty="0"/>
          </a:p>
          <a:p>
            <a:pPr marL="0" lvl="1" indent="0">
              <a:buNone/>
            </a:pPr>
            <a:r>
              <a:rPr lang="de-CH" dirty="0"/>
              <a:t>Ziel:</a:t>
            </a:r>
          </a:p>
          <a:p>
            <a:pPr marL="0" lvl="1" indent="0">
              <a:buNone/>
            </a:pPr>
            <a:r>
              <a:rPr lang="de-CH" dirty="0"/>
              <a:t>Auswirkungen von Veränderungen (Trends, Ereignisse, aufkommende Themen, mögliche Entscheidungen) strukturiert erkunden und visualisieren.</a:t>
            </a:r>
          </a:p>
          <a:p>
            <a:pPr lvl="1"/>
            <a:endParaRPr lang="de-CH" dirty="0"/>
          </a:p>
          <a:p>
            <a:pPr marL="0" lvl="1" indent="0">
              <a:buNone/>
            </a:pPr>
            <a:r>
              <a:rPr lang="de-CH" dirty="0"/>
              <a:t>Inhalt:</a:t>
            </a:r>
          </a:p>
          <a:p>
            <a:pPr marL="0" lvl="1" indent="0">
              <a:buNone/>
            </a:pPr>
            <a:r>
              <a:rPr lang="de-CH" dirty="0"/>
              <a:t>Vorstellung dessen, was geschehen wird </a:t>
            </a:r>
            <a:br>
              <a:rPr lang="de-CH" dirty="0"/>
            </a:br>
            <a:r>
              <a:rPr lang="de-CH" dirty="0"/>
              <a:t>bzw. geschehen könnte.</a:t>
            </a:r>
          </a:p>
          <a:p>
            <a:pPr lvl="1"/>
            <a:endParaRPr lang="de-CH" dirty="0"/>
          </a:p>
          <a:p>
            <a:pPr marL="0" lvl="1" indent="0">
              <a:buNone/>
            </a:pPr>
            <a:r>
              <a:rPr lang="de-CH" dirty="0"/>
              <a:t>Vorgehen: </a:t>
            </a:r>
          </a:p>
          <a:p>
            <a:pPr marL="0" lvl="1" indent="0">
              <a:buNone/>
            </a:pPr>
            <a:r>
              <a:rPr lang="de-CH" dirty="0"/>
              <a:t>Strukturiertes Brainstorming</a:t>
            </a:r>
          </a:p>
          <a:p>
            <a:pPr lvl="1"/>
            <a:endParaRPr lang="de-CH" dirty="0"/>
          </a:p>
          <a:p>
            <a:pPr marL="0" lvl="1" indent="0">
              <a:buNone/>
            </a:pP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31800" y="6524626"/>
            <a:ext cx="2556024" cy="288750"/>
          </a:xfrm>
        </p:spPr>
        <p:txBody>
          <a:bodyPr/>
          <a:lstStyle/>
          <a:p>
            <a:r>
              <a:rPr lang="de-CH"/>
              <a:t>© 2018 Universität Basel, MGU, FG Id/Td</a:t>
            </a:r>
            <a:endParaRPr lang="de-CH" dirty="0"/>
          </a:p>
        </p:txBody>
      </p:sp>
      <p:sp>
        <p:nvSpPr>
          <p:cNvPr id="44" name="Foliennummernplatzhalter 5">
            <a:extLst>
              <a:ext uri="{FF2B5EF4-FFF2-40B4-BE49-F238E27FC236}">
                <a16:creationId xmlns:a16="http://schemas.microsoft.com/office/drawing/2014/main" id="{7202017B-11EB-4148-A226-6032D6D4C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8444" y="6525344"/>
            <a:ext cx="143756" cy="180000"/>
          </a:xfrm>
          <a:noFill/>
          <a:ln>
            <a:noFill/>
          </a:ln>
        </p:spPr>
        <p:txBody>
          <a:bodyPr/>
          <a:lstStyle/>
          <a:p>
            <a:fld id="{B3811826-9277-4232-A2B5-17D05DFC7392}" type="slidenum">
              <a:rPr lang="de-CH" smtClean="0"/>
              <a:pPr/>
              <a:t>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030550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800" y="404813"/>
            <a:ext cx="8280400" cy="755936"/>
          </a:xfrm>
        </p:spPr>
        <p:txBody>
          <a:bodyPr/>
          <a:lstStyle/>
          <a:p>
            <a:r>
              <a:rPr lang="de-CH" dirty="0"/>
              <a:t>Das Prinzip der Methode – systematisch erläutert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2000" y="1520826"/>
            <a:ext cx="8280200" cy="4716462"/>
          </a:xfrm>
        </p:spPr>
        <p:txBody>
          <a:bodyPr/>
          <a:lstStyle/>
          <a:p>
            <a:r>
              <a:rPr lang="de-CH" b="1" dirty="0"/>
              <a:t>Explorativ an die Zukunft herangehen</a:t>
            </a:r>
          </a:p>
          <a:p>
            <a:endParaRPr lang="de-CH" dirty="0"/>
          </a:p>
          <a:p>
            <a:pPr marL="0" lvl="1" indent="0">
              <a:buNone/>
            </a:pPr>
            <a:r>
              <a:rPr lang="de-CH" dirty="0"/>
              <a:t>Ziel:</a:t>
            </a:r>
          </a:p>
          <a:p>
            <a:pPr marL="0" lvl="1" indent="0">
              <a:buNone/>
            </a:pPr>
            <a:r>
              <a:rPr lang="de-CH" dirty="0"/>
              <a:t>Auswirkungen von Veränderungen (Trends, Ereignisse, aufkommende Themen, mögliche Entscheidungen) strukturiert erkunden und visualisieren.</a:t>
            </a:r>
          </a:p>
          <a:p>
            <a:pPr lvl="1"/>
            <a:endParaRPr lang="de-CH" dirty="0"/>
          </a:p>
          <a:p>
            <a:pPr marL="0" lvl="1" indent="0">
              <a:buNone/>
            </a:pPr>
            <a:r>
              <a:rPr lang="de-CH" dirty="0"/>
              <a:t>Inhalt:</a:t>
            </a:r>
          </a:p>
          <a:p>
            <a:pPr marL="0" lvl="1" indent="0">
              <a:buNone/>
            </a:pPr>
            <a:r>
              <a:rPr lang="de-CH" dirty="0"/>
              <a:t>Vorstellung dessen, was geschehen wird </a:t>
            </a:r>
            <a:br>
              <a:rPr lang="de-CH" dirty="0"/>
            </a:br>
            <a:r>
              <a:rPr lang="de-CH" dirty="0"/>
              <a:t>bzw. geschehen könnte.</a:t>
            </a:r>
          </a:p>
          <a:p>
            <a:pPr lvl="1"/>
            <a:endParaRPr lang="de-CH" dirty="0"/>
          </a:p>
          <a:p>
            <a:pPr marL="0" lvl="1" indent="0">
              <a:buNone/>
            </a:pPr>
            <a:r>
              <a:rPr lang="de-CH" dirty="0"/>
              <a:t>Vorgehen: </a:t>
            </a:r>
          </a:p>
          <a:p>
            <a:pPr marL="0" lvl="1" indent="0">
              <a:buNone/>
            </a:pPr>
            <a:r>
              <a:rPr lang="de-CH" dirty="0"/>
              <a:t>Strukturiertes Brainstorming</a:t>
            </a:r>
          </a:p>
          <a:p>
            <a:pPr lvl="1"/>
            <a:endParaRPr lang="de-CH" dirty="0"/>
          </a:p>
          <a:p>
            <a:pPr marL="0" lvl="1" indent="0">
              <a:buNone/>
            </a:pP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31800" y="6524626"/>
            <a:ext cx="2484016" cy="180718"/>
          </a:xfrm>
        </p:spPr>
        <p:txBody>
          <a:bodyPr/>
          <a:lstStyle/>
          <a:p>
            <a:r>
              <a:rPr lang="de-CH"/>
              <a:t>© 2018 Universität Basel, MGU, FG Id/Td</a:t>
            </a:r>
            <a:endParaRPr lang="de-CH" dirty="0"/>
          </a:p>
        </p:txBody>
      </p:sp>
      <p:sp>
        <p:nvSpPr>
          <p:cNvPr id="44" name="Foliennummernplatzhalter 5">
            <a:extLst>
              <a:ext uri="{FF2B5EF4-FFF2-40B4-BE49-F238E27FC236}">
                <a16:creationId xmlns:a16="http://schemas.microsoft.com/office/drawing/2014/main" id="{7202017B-11EB-4148-A226-6032D6D4C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8444" y="6525344"/>
            <a:ext cx="143756" cy="180000"/>
          </a:xfrm>
          <a:noFill/>
          <a:ln>
            <a:noFill/>
          </a:ln>
        </p:spPr>
        <p:txBody>
          <a:bodyPr/>
          <a:lstStyle/>
          <a:p>
            <a:fld id="{B3811826-9277-4232-A2B5-17D05DFC7392}" type="slidenum">
              <a:rPr lang="de-CH" smtClean="0"/>
              <a:pPr/>
              <a:t>8</a:t>
            </a:fld>
            <a:endParaRPr lang="de-CH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C107D39-FC8E-1044-94D3-D42CEC78B1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140968"/>
            <a:ext cx="2797822" cy="284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1456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5F3D8DE6-14AE-A04F-B703-5D3D7D666B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954" y="3023019"/>
            <a:ext cx="4641582" cy="335793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800" y="404813"/>
            <a:ext cx="8280400" cy="755936"/>
          </a:xfrm>
        </p:spPr>
        <p:txBody>
          <a:bodyPr/>
          <a:lstStyle/>
          <a:p>
            <a:r>
              <a:rPr lang="de-CH" dirty="0"/>
              <a:t>Das Prinzip der Methode – systematisch erläutert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2000" y="1520826"/>
            <a:ext cx="8280200" cy="4716462"/>
          </a:xfrm>
        </p:spPr>
        <p:txBody>
          <a:bodyPr/>
          <a:lstStyle/>
          <a:p>
            <a:r>
              <a:rPr lang="de-CH" b="1" dirty="0"/>
              <a:t>Explorativ an die Zukunft herangehen</a:t>
            </a:r>
          </a:p>
          <a:p>
            <a:endParaRPr lang="de-CH" dirty="0"/>
          </a:p>
          <a:p>
            <a:pPr marL="0" lvl="1" indent="0">
              <a:buNone/>
            </a:pPr>
            <a:r>
              <a:rPr lang="de-CH" dirty="0"/>
              <a:t>Ziel:</a:t>
            </a:r>
          </a:p>
          <a:p>
            <a:pPr marL="0" lvl="1" indent="0">
              <a:buNone/>
            </a:pPr>
            <a:r>
              <a:rPr lang="de-CH" dirty="0"/>
              <a:t>Auswirkungen von Veränderungen (Trends, Ereignisse, aufkommende Themen, mögliche Entscheidungen) strukturiert erkunden und visualisieren.</a:t>
            </a:r>
          </a:p>
          <a:p>
            <a:pPr lvl="1"/>
            <a:endParaRPr lang="de-CH" dirty="0"/>
          </a:p>
          <a:p>
            <a:pPr marL="0" lvl="1" indent="0">
              <a:buNone/>
            </a:pPr>
            <a:r>
              <a:rPr lang="de-CH" dirty="0"/>
              <a:t>Inhalt:</a:t>
            </a:r>
          </a:p>
          <a:p>
            <a:pPr marL="0" lvl="1" indent="0">
              <a:buNone/>
            </a:pPr>
            <a:r>
              <a:rPr lang="de-CH" dirty="0"/>
              <a:t>Vorstellung dessen, was geschehen wird </a:t>
            </a:r>
            <a:br>
              <a:rPr lang="de-CH" dirty="0"/>
            </a:br>
            <a:r>
              <a:rPr lang="de-CH" dirty="0"/>
              <a:t>bzw. geschehen könnte.</a:t>
            </a:r>
          </a:p>
          <a:p>
            <a:pPr lvl="1"/>
            <a:endParaRPr lang="de-CH" dirty="0"/>
          </a:p>
          <a:p>
            <a:pPr marL="0" lvl="1" indent="0">
              <a:buNone/>
            </a:pPr>
            <a:r>
              <a:rPr lang="de-CH" dirty="0"/>
              <a:t>Vorgehen: </a:t>
            </a:r>
          </a:p>
          <a:p>
            <a:pPr marL="0" lvl="1" indent="0">
              <a:buNone/>
            </a:pPr>
            <a:r>
              <a:rPr lang="de-CH" dirty="0"/>
              <a:t>Strukturiertes Brainstorming</a:t>
            </a:r>
          </a:p>
          <a:p>
            <a:pPr lvl="1"/>
            <a:endParaRPr lang="de-CH" dirty="0"/>
          </a:p>
          <a:p>
            <a:pPr marL="0" lvl="1" indent="0">
              <a:buNone/>
            </a:pP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31800" y="6524626"/>
            <a:ext cx="2484016" cy="180718"/>
          </a:xfrm>
        </p:spPr>
        <p:txBody>
          <a:bodyPr/>
          <a:lstStyle/>
          <a:p>
            <a:r>
              <a:rPr lang="de-CH"/>
              <a:t>© 2018 Universität Basel, MGU, FG Id/Td</a:t>
            </a:r>
            <a:endParaRPr lang="de-CH" dirty="0"/>
          </a:p>
        </p:txBody>
      </p:sp>
      <p:sp>
        <p:nvSpPr>
          <p:cNvPr id="44" name="Foliennummernplatzhalter 5">
            <a:extLst>
              <a:ext uri="{FF2B5EF4-FFF2-40B4-BE49-F238E27FC236}">
                <a16:creationId xmlns:a16="http://schemas.microsoft.com/office/drawing/2014/main" id="{7202017B-11EB-4148-A226-6032D6D4C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8444" y="6525344"/>
            <a:ext cx="143756" cy="180000"/>
          </a:xfrm>
          <a:noFill/>
          <a:ln>
            <a:noFill/>
          </a:ln>
        </p:spPr>
        <p:txBody>
          <a:bodyPr/>
          <a:lstStyle/>
          <a:p>
            <a:fld id="{B3811826-9277-4232-A2B5-17D05DFC7392}" type="slidenum">
              <a:rPr lang="de-CH" smtClean="0"/>
              <a:pPr/>
              <a:t>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498542799"/>
      </p:ext>
    </p:extLst>
  </p:cSld>
  <p:clrMapOvr>
    <a:masterClrMapping/>
  </p:clrMapOvr>
</p:sld>
</file>

<file path=ppt/theme/theme1.xml><?xml version="1.0" encoding="utf-8"?>
<a:theme xmlns:a="http://schemas.openxmlformats.org/drawingml/2006/main" name="uni_basel_V04_de">
  <a:themeElements>
    <a:clrScheme name="Uni Basel">
      <a:dk1>
        <a:srgbClr val="000000"/>
      </a:dk1>
      <a:lt1>
        <a:srgbClr val="FFFFFF"/>
      </a:lt1>
      <a:dk2>
        <a:srgbClr val="006E6E"/>
      </a:dk2>
      <a:lt2>
        <a:srgbClr val="BEC3C8"/>
      </a:lt2>
      <a:accent1>
        <a:srgbClr val="A5D7D2"/>
      </a:accent1>
      <a:accent2>
        <a:srgbClr val="1EA5A5"/>
      </a:accent2>
      <a:accent3>
        <a:srgbClr val="2D373C"/>
      </a:accent3>
      <a:accent4>
        <a:srgbClr val="8C9196"/>
      </a:accent4>
      <a:accent5>
        <a:srgbClr val="D20537"/>
      </a:accent5>
      <a:accent6>
        <a:srgbClr val="EB829B"/>
      </a:accent6>
      <a:hlink>
        <a:srgbClr val="000000"/>
      </a:hlink>
      <a:folHlink>
        <a:srgbClr val="000000"/>
      </a:folHlink>
    </a:clrScheme>
    <a:fontScheme name="Uni Basel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ts val="2200"/>
          </a:lnSpc>
          <a:defRPr dirty="0"/>
        </a:defPPr>
      </a:lstStyle>
    </a:txDef>
  </a:objectDefaults>
  <a:extraClrSchemeLst>
    <a:extraClrScheme>
      <a:clrScheme name="Uni Basel">
        <a:dk1>
          <a:srgbClr val="000000"/>
        </a:dk1>
        <a:lt1>
          <a:srgbClr val="FFFFFF"/>
        </a:lt1>
        <a:dk2>
          <a:srgbClr val="006E6E"/>
        </a:dk2>
        <a:lt2>
          <a:srgbClr val="BEC3C8"/>
        </a:lt2>
        <a:accent1>
          <a:srgbClr val="A5D7D2"/>
        </a:accent1>
        <a:accent2>
          <a:srgbClr val="1EA5A5"/>
        </a:accent2>
        <a:accent3>
          <a:srgbClr val="2D373C"/>
        </a:accent3>
        <a:accent4>
          <a:srgbClr val="8C9196"/>
        </a:accent4>
        <a:accent5>
          <a:srgbClr val="D20537"/>
        </a:accent5>
        <a:accent6>
          <a:srgbClr val="EB829B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uni_basel_V04_de</Template>
  <TotalTime>0</TotalTime>
  <Words>2898</Words>
  <Application>Microsoft Macintosh PowerPoint</Application>
  <PresentationFormat>Bildschirmpräsentation (4:3)</PresentationFormat>
  <Paragraphs>500</Paragraphs>
  <Slides>39</Slides>
  <Notes>36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39</vt:i4>
      </vt:variant>
    </vt:vector>
  </HeadingPairs>
  <TitlesOfParts>
    <vt:vector size="45" baseType="lpstr">
      <vt:lpstr>ＭＳ Ｐゴシック</vt:lpstr>
      <vt:lpstr>Arial</vt:lpstr>
      <vt:lpstr>Calibri</vt:lpstr>
      <vt:lpstr>Georgia</vt:lpstr>
      <vt:lpstr>Wingdings</vt:lpstr>
      <vt:lpstr>uni_basel_V04_de</vt:lpstr>
      <vt:lpstr>Methoden-Einführung  "Futures Wheel"</vt:lpstr>
      <vt:lpstr>Ablauf der Methoden-Einführung</vt:lpstr>
      <vt:lpstr>Hintergrund der Methode "Futures Wheel" </vt:lpstr>
      <vt:lpstr>Hintergrund der Methode "Futures Wheel" </vt:lpstr>
      <vt:lpstr>Das Prinzip der Methode – systematisch erläutert</vt:lpstr>
      <vt:lpstr>Das Prinzip der Methode – systematisch erläutert</vt:lpstr>
      <vt:lpstr>Das Prinzip der Methode – systematisch erläutert</vt:lpstr>
      <vt:lpstr>Das Prinzip der Methode – systematisch erläutert</vt:lpstr>
      <vt:lpstr>Das Prinzip der Methode – systematisch erläutert</vt:lpstr>
      <vt:lpstr>Das Prinzip der Methode – systematisch erläutert</vt:lpstr>
      <vt:lpstr>Das Prinzip der Methode – systematisch erläutert</vt:lpstr>
      <vt:lpstr>Das Prinzip der Methode – ein Beispiel </vt:lpstr>
      <vt:lpstr>Anwendung der Methode in Gruppendiskussionen </vt:lpstr>
      <vt:lpstr>Anwendung der Methode in Gruppendiskussionen  </vt:lpstr>
      <vt:lpstr>Anwendung der Methode in Gruppendiskussionen </vt:lpstr>
      <vt:lpstr>Anwendung der Methode in Gruppendiskussionen </vt:lpstr>
      <vt:lpstr>Anwendung der Methode in Gruppendiskussionen </vt:lpstr>
      <vt:lpstr>Anwendung der Methode in Gruppendiskussionen </vt:lpstr>
      <vt:lpstr>Anwendung der Methode in Gruppendiskussionen </vt:lpstr>
      <vt:lpstr>Anwendung der Methode in Gruppendiskussionen </vt:lpstr>
      <vt:lpstr>Anwendung der Methode in Gruppendiskussionen </vt:lpstr>
      <vt:lpstr>Anwendung der Methode in Gruppendiskussionen </vt:lpstr>
      <vt:lpstr>Anwendung der Methode in Gruppendiskussionen </vt:lpstr>
      <vt:lpstr>Anwendung der Methode in Gruppendiskussionen </vt:lpstr>
      <vt:lpstr>Anwendung der Methode in Gruppendiskussionen </vt:lpstr>
      <vt:lpstr>Anwendung der Methode in Gruppendiskussionen </vt:lpstr>
      <vt:lpstr>Anwendung der Methode in Gruppendiskussionen </vt:lpstr>
      <vt:lpstr>Anwendung der Methode in Gruppendiskussionen </vt:lpstr>
      <vt:lpstr>Anwendung der Methode in Gruppendiskussionen </vt:lpstr>
      <vt:lpstr>Stärken und Schwächen der Methode  </vt:lpstr>
      <vt:lpstr>Stärken und Schwächen der Methode  </vt:lpstr>
      <vt:lpstr>Stärken und Schwächen der Methode  </vt:lpstr>
      <vt:lpstr>Stärken und Schwächen der Methode  </vt:lpstr>
      <vt:lpstr>Stärken und Schwächen der Methode  </vt:lpstr>
      <vt:lpstr>Varianten </vt:lpstr>
      <vt:lpstr>Varianten </vt:lpstr>
      <vt:lpstr>Varianten </vt:lpstr>
      <vt:lpstr>Literatur  </vt:lpstr>
      <vt:lpstr>Links 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Titel-/Kapitelfolie, Titel 1 Titel 2</dc:title>
  <dc:creator>Corinne Ruesch</dc:creator>
  <cp:lastModifiedBy>Corinne Ruesch</cp:lastModifiedBy>
  <cp:revision>43</cp:revision>
  <cp:lastPrinted>2018-10-15T13:58:41Z</cp:lastPrinted>
  <dcterms:created xsi:type="dcterms:W3CDTF">2018-09-26T15:24:28Z</dcterms:created>
  <dcterms:modified xsi:type="dcterms:W3CDTF">2018-12-19T12:29:26Z</dcterms:modified>
</cp:coreProperties>
</file>